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412" r:id="rId3"/>
    <p:sldId id="401" r:id="rId4"/>
    <p:sldId id="402" r:id="rId5"/>
    <p:sldId id="416" r:id="rId6"/>
    <p:sldId id="411" r:id="rId7"/>
    <p:sldId id="264" r:id="rId8"/>
    <p:sldId id="281" r:id="rId9"/>
    <p:sldId id="284" r:id="rId10"/>
    <p:sldId id="404" r:id="rId11"/>
    <p:sldId id="408" r:id="rId12"/>
    <p:sldId id="415" r:id="rId13"/>
    <p:sldId id="409" r:id="rId14"/>
    <p:sldId id="407" r:id="rId15"/>
    <p:sldId id="276" r:id="rId16"/>
    <p:sldId id="410" r:id="rId17"/>
    <p:sldId id="413" r:id="rId18"/>
    <p:sldId id="414" r:id="rId19"/>
  </p:sldIdLst>
  <p:sldSz cx="12192000" cy="6858000"/>
  <p:notesSz cx="6858000" cy="9144000"/>
  <p:embeddedFontLs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Tw Cen MT" panose="020B0602020104020603" pitchFamily="3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E16"/>
    <a:srgbClr val="CCA735"/>
    <a:srgbClr val="51EEF6"/>
    <a:srgbClr val="007A36"/>
    <a:srgbClr val="003876"/>
    <a:srgbClr val="015B03"/>
    <a:srgbClr val="FEFEFC"/>
    <a:srgbClr val="CD0000"/>
    <a:srgbClr val="4D8DC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3D0F1-4BF3-4ADC-919B-AC3CC2D9E91F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E73B-E44B-4B41-898A-C54C38C6BC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26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1056-ADAB-454E-8849-0D286C83B29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48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1056-ADAB-454E-8849-0D286C83B29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37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1056-ADAB-454E-8849-0D286C83B29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9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3FA7-09DE-1280-D3CA-F84872C29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53FE0-1E78-7460-7B2D-0A6E49304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65936-199C-63DE-B933-69E71E7C2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5ABE8-D07A-2429-4DC2-6833768EC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1056-ADAB-454E-8849-0D286C83B29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726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7BBAD-9BAC-06D2-6F9D-11FC30B27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158F2-4636-FB09-7D9E-449FC0DF1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AE328-BDF4-15A0-7142-C774B7C62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3573-DC94-4857-EDD4-70E08CCF4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1056-ADAB-454E-8849-0D286C83B29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752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09E3-6116-BDFC-A02B-7C70B46B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CA7CF-7CE2-2C09-FD2D-F1E7CC29B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AC22B-84AF-85FF-60E3-6B0339C2A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8CE0-0370-BCA0-F2CC-6BB7D477C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1056-ADAB-454E-8849-0D286C83B29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794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9A3CB-79CE-3A12-E8E2-2E436367D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A56316-3BA6-57C8-C98C-DBF9D6392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288F4F-D338-BAF1-1D49-3FFAFCB1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D20C-BA82-4082-BE90-99BE66CB38A7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6DAE1-F7FC-9DBF-3743-11CAE57D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73DE6B7-9A4E-DD85-9514-66FD605AC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72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D6828-F5EF-0558-1708-28605B74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B64CA1-D74A-9CDD-F9A2-CEACCD10C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11C0FB-9C6C-9F81-5980-64093D05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61812-063D-4B2F-BA1B-65AEEBDB2EC8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9BA3BD-CE7A-AD0B-F1F1-B85684FB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1E8289F8-7D61-3F52-D963-216E56D6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95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BF67A68-6DDE-94FD-522B-328B5DD92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DBEE67-7832-DE1F-B6C2-0558D4186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A9F980-247C-C569-8703-EB759B63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8DD2-314A-421D-A39A-C45D375DACA7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B637CD-1B24-8684-596A-0EC6571A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5EEEAA1-5C88-5145-C4FC-1FA5E845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41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199D77-3169-B444-0AE0-A22F878E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BFD49A-48B7-FFD5-1315-7609F3CB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F0309-7F2F-E090-6448-1A0D76EB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91ED-F934-4468-9189-3CBC5A6B63EF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CDB08D-61C9-FDD2-6239-10DB0A49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3FEC014-F736-A84D-CBE3-C6781621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88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78AB27-E600-B9FE-F21E-A311B25D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C58FD4-435B-5C2A-D131-DAB8FFD91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8EE074-FD4F-F70F-7B02-0DBD48E6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1196-59C1-4FEE-BCAD-9EFB22FC48EC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2F8C45-0381-DFBE-0B1B-87B6D30F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3E1537F-46FA-23F4-53A8-EE27F3F0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0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75CA9-3715-A65C-0A34-98DA5713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CED656-3BD6-7754-8420-FF08E01F5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16F25-ED71-C39C-7D7D-C55F4F157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6F3444-D3EC-D44B-A6FD-0EEE1EDD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2C188-53F5-442F-B06B-2FEACA8629DA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7E35B7-2E7C-12A3-4693-B79F7CA09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9F54518A-5DEE-BD63-3128-16AC4569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9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AC44E-E0E9-C4B4-B5CF-6FB89B63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71E147-BAAF-1964-0966-F4825C36A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3B2000-294F-12DE-FB8F-EF3FA1BA6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F743E8-8A86-C3DC-CF34-0449FA71B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03064C4-1272-7534-9937-30E8F57AD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7D1E02-E02A-B98F-5202-0349772F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E175-73A7-4E9C-9FD5-2A06A10E9511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36CD0F-28E2-E947-A76C-10B3737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3B31FDBE-A9BA-9D79-A000-24BC1E87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0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3217-69B6-371C-BA70-879FAF4A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620751-EBE4-F3E1-A176-8E6A226D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5D6D6-5E73-43E2-9C71-C069DDA99DE8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D27C8A-72A4-B7AC-E259-F7637C7C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99EE91-A06C-5124-1DBF-76605613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48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76144A-241E-1358-74EA-6972CBA6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2BF1-A5D9-42F5-A31B-F1F2104C9394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A7FF30-3E2A-A355-B9F4-CC74BEDD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92CD1137-368F-A700-8B98-AF47B4E7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5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60331-0AFD-0BAB-0280-423153F7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19A28F-F79C-BC1A-826E-6D0837133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F978A5-3BB5-206C-7E8E-D7E433BAC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DB0465-D99D-BFFF-E02E-9D54801AE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9F05-1883-4884-8CF9-6122AE1242E6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FCB42F-F340-78D9-D2D9-571FCE53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2930F23F-5E40-1C7A-ED62-C6D052C0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49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EB3F1-2307-89CF-5897-44BAE14E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1B7B97-0BB7-2242-82B5-81E08ACE3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26C6AA-7E78-1C9B-B20C-D2C8F375E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58691B-9648-377F-C286-005A1096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5EBB-56E9-41E9-A05D-77726B75479C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3CBAD4-300D-AA35-E10D-4E1983E6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D8A256FC-5293-C4D3-B902-41205BDA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fld id="{F159B62C-7353-40DF-ABCF-B1763DAE98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6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28AB29F-8D80-279B-0C54-BBA399F6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CEBC9-6297-9209-1D5E-63D40B866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5F8FB-F4F3-D8B8-0BD9-30BA2792F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914DC-0347-4DE0-9CA6-E555BD89A6A8}" type="datetime1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21ABA0-5571-3F7D-6A3D-617FED066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0563E2-B77A-F146-BCDD-D65217817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9B62C-7353-40DF-ABCF-B1763DAE98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3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2210539522000906" TargetMode="External"/><Relationship Id="rId5" Type="http://schemas.openxmlformats.org/officeDocument/2006/relationships/hyperlink" Target="https://www.iot.gov.tw/zh_tw/archive/pub/reports/-91909430" TargetMode="Externa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.google.com/store/apps/details?id=com.hotaimotor.chicTrip&amp;hl=zh-TW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tw/app/%E5%8E%BB%E8%B6%A3-chictrip/id6443825385?l=en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iajung-yeh.github.io/R-Code-Sharing/R_Preliminary/R_Preliminary.html" TargetMode="External"/><Relationship Id="rId2" Type="http://schemas.openxmlformats.org/officeDocument/2006/relationships/hyperlink" Target="https://bookdown.org/chiajungyeh/Transport-Analysis-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books.com.tw/products/0010979785" TargetMode="External"/><Relationship Id="rId4" Type="http://schemas.openxmlformats.org/officeDocument/2006/relationships/hyperlink" Target="https://chiajung-yeh.github.io/Spatial-Analysi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nisydneyedu-my.sharepoint.com/:f:/g/personal/cyeh0303_uni_sydney_edu_au/Ego-1SfJUWJEkHpnsdFALFMBCIDmejk5DIdZJzZ6RxYOsA?e=kxSH5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s://www.sciencedirect.com/science/article/pii/S0966692323000418" TargetMode="External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iajung-yeh.github.io/R-Code-Sharing/Sidewalk_Score/&#20013;&#27491;&#21312;&#20154;&#34892;&#36947;&#22320;&#22294;.htm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t.org.tw/GoWeb2/include/index.php?Page=4-1-4&amp;paper05=119396740268db88936fe4f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659559"/>
            <a:ext cx="5104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184858" y="6395454"/>
            <a:ext cx="1148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2025.10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4192272" y="3478283"/>
            <a:ext cx="380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Spatial Analysis with R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E22F519-0AB9-7B24-2A5D-F92E9649FC50}"/>
              </a:ext>
            </a:extLst>
          </p:cNvPr>
          <p:cNvSpPr txBox="1"/>
          <p:nvPr/>
        </p:nvSpPr>
        <p:spPr>
          <a:xfrm>
            <a:off x="4729277" y="4070961"/>
            <a:ext cx="273344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Chia-Jung (Robert) Yeh</a:t>
            </a:r>
          </a:p>
          <a:p>
            <a:pPr algn="ctr">
              <a:spcAft>
                <a:spcPts val="600"/>
              </a:spcAft>
            </a:pPr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70681-F486-EBEE-B8B0-6FEB03A3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084" y="5505855"/>
            <a:ext cx="1787832" cy="1258931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FE33B5B-873C-CD6C-86EF-E52A62DF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81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3">
            <a:extLst>
              <a:ext uri="{FF2B5EF4-FFF2-40B4-BE49-F238E27FC236}">
                <a16:creationId xmlns:a16="http://schemas.microsoft.com/office/drawing/2014/main" id="{E50DD66F-480E-61A6-FE80-AB0676397160}"/>
              </a:ext>
            </a:extLst>
          </p:cNvPr>
          <p:cNvSpPr txBox="1"/>
          <p:nvPr/>
        </p:nvSpPr>
        <p:spPr>
          <a:xfrm>
            <a:off x="0" y="305294"/>
            <a:ext cx="306526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TPASS Analysis</a:t>
            </a: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D103BD2F-9247-D57C-E870-300E2795A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9"/>
          <a:stretch/>
        </p:blipFill>
        <p:spPr>
          <a:xfrm>
            <a:off x="141791" y="878709"/>
            <a:ext cx="5465182" cy="5979291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4114AD-46E5-5BA9-EB9F-6BD289889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98" y="2000685"/>
            <a:ext cx="6432627" cy="4036521"/>
          </a:xfrm>
          <a:prstGeom prst="rect">
            <a:avLst/>
          </a:prstGeom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02142C66-BBFF-2365-9C9A-CD8A83A5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0" t="33661" b="22278"/>
          <a:stretch/>
        </p:blipFill>
        <p:spPr>
          <a:xfrm>
            <a:off x="4773597" y="5239562"/>
            <a:ext cx="740779" cy="1618438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31BA457-8A43-E214-A44E-4D1B7044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28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8E131-AB38-E98A-FD15-89242F5B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with colored lines&#10;&#10;AI-generated content may be incorrect.">
            <a:extLst>
              <a:ext uri="{FF2B5EF4-FFF2-40B4-BE49-F238E27FC236}">
                <a16:creationId xmlns:a16="http://schemas.microsoft.com/office/drawing/2014/main" id="{D611919A-5890-74DA-3E08-3F987683A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3" t="4671" r="10805" b="6706"/>
          <a:stretch>
            <a:fillRect/>
          </a:stretch>
        </p:blipFill>
        <p:spPr>
          <a:xfrm>
            <a:off x="7075863" y="920389"/>
            <a:ext cx="2926078" cy="5604916"/>
          </a:xfrm>
          <a:prstGeom prst="rect">
            <a:avLst/>
          </a:prstGeom>
        </p:spPr>
      </p:pic>
      <p:pic>
        <p:nvPicPr>
          <p:cNvPr id="9" name="Picture 8" descr="A map with numbers and lines&#10;&#10;AI-generated content may be incorrect.">
            <a:extLst>
              <a:ext uri="{FF2B5EF4-FFF2-40B4-BE49-F238E27FC236}">
                <a16:creationId xmlns:a16="http://schemas.microsoft.com/office/drawing/2014/main" id="{E465145E-4AC2-482B-316E-0EDA15257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4732" r="4916" b="6142"/>
          <a:stretch>
            <a:fillRect/>
          </a:stretch>
        </p:blipFill>
        <p:spPr>
          <a:xfrm>
            <a:off x="1940559" y="920389"/>
            <a:ext cx="4846321" cy="5681484"/>
          </a:xfrm>
          <a:prstGeom prst="rect">
            <a:avLst/>
          </a:prstGeom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9D9472BD-DCB6-7FF5-CCC7-C46CAB667137}"/>
              </a:ext>
            </a:extLst>
          </p:cNvPr>
          <p:cNvSpPr txBox="1"/>
          <p:nvPr/>
        </p:nvSpPr>
        <p:spPr>
          <a:xfrm>
            <a:off x="0" y="305294"/>
            <a:ext cx="3706464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Bus Crash Analysis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37280DF-328F-4EF3-D3EA-34C77CA0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37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9FACA-C505-0621-C60B-6485E5CCB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ountry&#10;&#10;AI-generated content may be incorrect.">
            <a:extLst>
              <a:ext uri="{FF2B5EF4-FFF2-40B4-BE49-F238E27FC236}">
                <a16:creationId xmlns:a16="http://schemas.microsoft.com/office/drawing/2014/main" id="{99A32734-4DB7-43B3-0961-A4F16989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88"/>
          <a:stretch>
            <a:fillRect/>
          </a:stretch>
        </p:blipFill>
        <p:spPr>
          <a:xfrm>
            <a:off x="6096000" y="305294"/>
            <a:ext cx="6114968" cy="6356350"/>
          </a:xfrm>
          <a:prstGeom prst="rect">
            <a:avLst/>
          </a:prstGeom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D5F0CAE9-BD1A-02D5-46B9-4A59E88F733A}"/>
              </a:ext>
            </a:extLst>
          </p:cNvPr>
          <p:cNvSpPr txBox="1"/>
          <p:nvPr/>
        </p:nvSpPr>
        <p:spPr>
          <a:xfrm>
            <a:off x="0" y="305294"/>
            <a:ext cx="5915402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Demand Responsive Transport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189A0F-00B3-7981-F612-2042E3BB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11" name="Picture 10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4BB20B5C-AF91-F78F-9CE3-68736E657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1375"/>
            <a:ext cx="6372608" cy="48249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0E35E0-9025-9C96-811E-8AA2311828F0}"/>
              </a:ext>
            </a:extLst>
          </p:cNvPr>
          <p:cNvSpPr txBox="1"/>
          <p:nvPr/>
        </p:nvSpPr>
        <p:spPr>
          <a:xfrm>
            <a:off x="5915402" y="305294"/>
            <a:ext cx="62765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需求反應式公共運輸服務</a:t>
            </a:r>
            <a:r>
              <a:rPr lang="en-US" altLang="zh-TW" sz="1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(DRTS)</a:t>
            </a:r>
            <a:r>
              <a:rPr lang="zh-TW" altLang="en-US" sz="1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營運成本、補貼制度及收費制度之研究</a:t>
            </a:r>
            <a:r>
              <a:rPr lang="en-US" altLang="zh-TW" sz="1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(2025)</a:t>
            </a:r>
            <a:endParaRPr lang="en-US" altLang="zh-TW" sz="1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300" dirty="0">
                <a:latin typeface="Tw Cen MT" panose="020B0602020104020603" pitchFamily="34" charset="0"/>
                <a:ea typeface="標楷體" panose="03000509000000000000" pitchFamily="65" charset="-120"/>
                <a:hlinkClick r:id="rId6"/>
              </a:rPr>
              <a:t>Yen, B. T., Mulley, C., &amp; Yeh, C. J. (2023). Performance evaluation for demand responsive transport services: A two-stage bootstrap-DEA and ordinary least square approach. Research in Transportation Business &amp; Management, 46, 100869.</a:t>
            </a:r>
            <a:endParaRPr lang="en-US" altLang="zh-TW" sz="1300" dirty="0">
              <a:latin typeface="Tw Cen MT" panose="020B0602020104020603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745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1FC3C-F9E3-CAF8-6FD2-C9E2A1A14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3" y="2994024"/>
            <a:ext cx="4905732" cy="3727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3A6B3-F607-27C4-C311-16B34CD5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84" y="988462"/>
            <a:ext cx="6327014" cy="5733012"/>
          </a:xfrm>
          <a:prstGeom prst="rect">
            <a:avLst/>
          </a:prstGeom>
        </p:spPr>
      </p:pic>
      <p:sp>
        <p:nvSpPr>
          <p:cNvPr id="7" name="文字方塊 3">
            <a:extLst>
              <a:ext uri="{FF2B5EF4-FFF2-40B4-BE49-F238E27FC236}">
                <a16:creationId xmlns:a16="http://schemas.microsoft.com/office/drawing/2014/main" id="{91C8E9E8-6314-510A-3FD1-E7E782E5AA96}"/>
              </a:ext>
            </a:extLst>
          </p:cNvPr>
          <p:cNvSpPr txBox="1"/>
          <p:nvPr/>
        </p:nvSpPr>
        <p:spPr>
          <a:xfrm>
            <a:off x="0" y="305294"/>
            <a:ext cx="5262979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Road User Activity Analysis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879B787-ED8E-37CF-E84C-5B19C24BD99B}"/>
              </a:ext>
            </a:extLst>
          </p:cNvPr>
          <p:cNvSpPr txBox="1"/>
          <p:nvPr/>
        </p:nvSpPr>
        <p:spPr>
          <a:xfrm>
            <a:off x="447040" y="1209504"/>
            <a:ext cx="51060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Tw Cen MT" panose="020B0602020104020603" pitchFamily="34" charset="0"/>
                <a:ea typeface="Taipei Sans TC Beta" pitchFamily="2" charset="-120"/>
              </a:rPr>
              <a:t>WHY:</a:t>
            </a:r>
            <a:r>
              <a:rPr lang="zh-TW" altLang="en-US" sz="2000" dirty="0">
                <a:latin typeface="Tw Cen MT" panose="020B0602020104020603" pitchFamily="34" charset="0"/>
                <a:ea typeface="Taipei Sans TC Beta" pitchFamily="2" charset="-120"/>
              </a:rPr>
              <a:t> </a:t>
            </a:r>
            <a:r>
              <a:rPr lang="en-US" altLang="zh-TW" sz="2000" dirty="0">
                <a:latin typeface="Tw Cen MT" panose="020B0602020104020603" pitchFamily="34" charset="0"/>
                <a:ea typeface="Taipei Sans TC Beta" pitchFamily="2" charset="-120"/>
              </a:rPr>
              <a:t>The pedestrian counters are only limited to some areas with lower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Tw Cen MT" panose="020B0602020104020603" pitchFamily="34" charset="0"/>
                <a:ea typeface="Taipei Sans TC Beta" pitchFamily="2" charset="-120"/>
              </a:rPr>
              <a:t>HOW:</a:t>
            </a:r>
            <a:r>
              <a:rPr lang="en-US" altLang="zh-TW" sz="2000" dirty="0">
                <a:latin typeface="Tw Cen MT" panose="020B0602020104020603" pitchFamily="34" charset="0"/>
                <a:ea typeface="Taipei Sans TC Beta" pitchFamily="2" charset="-120"/>
              </a:rPr>
              <a:t> Develop a model to apply the pedestrian user data to infer the demand of real pedestrian on the network.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AA623A8-41FB-F845-12F8-32761E08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67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5DF90-0634-3123-F964-6F88EEEA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C8CEEFA-A27F-BB69-1A50-FC0ECC67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0" y="881336"/>
            <a:ext cx="5557520" cy="5951739"/>
          </a:xfrm>
          <a:prstGeom prst="rect">
            <a:avLst/>
          </a:prstGeom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01E58037-A52C-38D8-69C8-7ABB847EFB2D}"/>
              </a:ext>
            </a:extLst>
          </p:cNvPr>
          <p:cNvSpPr txBox="1"/>
          <p:nvPr/>
        </p:nvSpPr>
        <p:spPr>
          <a:xfrm>
            <a:off x="0" y="305294"/>
            <a:ext cx="494558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Micromobility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Preference</a:t>
            </a:r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6570E10A-61C6-E0B2-A50A-B1CDC51325F1}"/>
              </a:ext>
            </a:extLst>
          </p:cNvPr>
          <p:cNvSpPr txBox="1"/>
          <p:nvPr/>
        </p:nvSpPr>
        <p:spPr>
          <a:xfrm>
            <a:off x="447040" y="1228301"/>
            <a:ext cx="63852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w Cen MT" panose="020B0602020104020603" pitchFamily="34" charset="0"/>
                <a:ea typeface="Taipei Sans TC Beta" pitchFamily="2" charset="-120"/>
              </a:rPr>
              <a:t>Survey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Tw Cen MT" panose="020B0602020104020603" pitchFamily="34" charset="0"/>
                <a:ea typeface="Taipei Sans TC Beta" pitchFamily="2" charset="-120"/>
              </a:rPr>
              <a:t>Understand the use/travel pattern of micromobility for the last mile of train stations.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Tw Cen MT" panose="020B0602020104020603" pitchFamily="34" charset="0"/>
              <a:ea typeface="Taipei Sans TC Beta" pitchFamily="2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w Cen MT" panose="020B0602020104020603" pitchFamily="34" charset="0"/>
                <a:ea typeface="Taipei Sans TC Beta" pitchFamily="2" charset="-120"/>
              </a:rPr>
              <a:t>Choice Model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Tw Cen MT" panose="020B0602020104020603" pitchFamily="34" charset="0"/>
                <a:ea typeface="Taipei Sans TC Beta" pitchFamily="2" charset="-120"/>
              </a:rPr>
              <a:t>Identify the key factors of using micromobility.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Tw Cen MT" panose="020B0602020104020603" pitchFamily="34" charset="0"/>
                <a:ea typeface="Taipei Sans TC Beta" pitchFamily="2" charset="-120"/>
              </a:rPr>
              <a:t>Predict the probability of using micromobility with given policy and infrastructure.</a:t>
            </a:r>
            <a:endParaRPr lang="en-US" altLang="zh-TW" sz="2400" b="1" dirty="0">
              <a:latin typeface="Tw Cen MT" panose="020B0602020104020603" pitchFamily="34" charset="0"/>
              <a:ea typeface="Taipei Sans TC Beta" pitchFamily="2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Tw Cen MT" panose="020B0602020104020603" pitchFamily="34" charset="0"/>
                <a:ea typeface="Taipei Sans TC Beta" pitchFamily="2" charset="-120"/>
              </a:rPr>
              <a:t>Derive policy implications from model result.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1A343-3786-6FB3-7F95-F3148A447F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51581"/>
          <a:stretch>
            <a:fillRect/>
          </a:stretch>
        </p:blipFill>
        <p:spPr>
          <a:xfrm>
            <a:off x="3668395" y="6049387"/>
            <a:ext cx="3515995" cy="909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5B7018-77EA-99D1-B472-02FEBD8EEE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b="48419"/>
          <a:stretch>
            <a:fillRect/>
          </a:stretch>
        </p:blipFill>
        <p:spPr>
          <a:xfrm>
            <a:off x="152400" y="5904267"/>
            <a:ext cx="3515995" cy="96914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93BB29-EC01-5B9D-4ECF-C85E28B6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29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4963E2-C08A-91B5-7A58-F8B1F83D3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A9A116-C4BC-D61B-7B5D-B7E16474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75" y="828514"/>
            <a:ext cx="3391586" cy="60294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58D4E2-A5B8-A160-300D-49C3E41051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877" y="691354"/>
            <a:ext cx="1947896" cy="19478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892F9E1-C12F-B25F-4F36-1F6C082AD7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3304" y="3412268"/>
            <a:ext cx="1261640" cy="1261640"/>
          </a:xfrm>
          <a:prstGeom prst="rect">
            <a:avLst/>
          </a:prstGeom>
        </p:spPr>
      </p:pic>
      <p:pic>
        <p:nvPicPr>
          <p:cNvPr id="41" name="Picture 40">
            <a:hlinkClick r:id="rId6"/>
            <a:extLst>
              <a:ext uri="{FF2B5EF4-FFF2-40B4-BE49-F238E27FC236}">
                <a16:creationId xmlns:a16="http://schemas.microsoft.com/office/drawing/2014/main" id="{3A76358A-34A1-03BB-E8B5-D15C532120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219"/>
          <a:stretch/>
        </p:blipFill>
        <p:spPr>
          <a:xfrm>
            <a:off x="5058154" y="4612571"/>
            <a:ext cx="1263532" cy="390584"/>
          </a:xfrm>
          <a:prstGeom prst="rect">
            <a:avLst/>
          </a:prstGeom>
        </p:spPr>
      </p:pic>
      <p:pic>
        <p:nvPicPr>
          <p:cNvPr id="42" name="Picture 41">
            <a:hlinkClick r:id="rId8"/>
            <a:extLst>
              <a:ext uri="{FF2B5EF4-FFF2-40B4-BE49-F238E27FC236}">
                <a16:creationId xmlns:a16="http://schemas.microsoft.com/office/drawing/2014/main" id="{0F419E2C-9D6C-3224-E07B-A31B8ACBF2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290"/>
          <a:stretch/>
        </p:blipFill>
        <p:spPr>
          <a:xfrm>
            <a:off x="5064033" y="6319901"/>
            <a:ext cx="1261640" cy="3905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1711A6-CF6C-1412-FB87-E9AB506DD2A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3304" y="5128894"/>
            <a:ext cx="1261640" cy="1261640"/>
          </a:xfrm>
          <a:prstGeom prst="rect">
            <a:avLst/>
          </a:prstGeom>
        </p:spPr>
      </p:pic>
      <p:sp>
        <p:nvSpPr>
          <p:cNvPr id="3" name="文字方塊 3">
            <a:extLst>
              <a:ext uri="{FF2B5EF4-FFF2-40B4-BE49-F238E27FC236}">
                <a16:creationId xmlns:a16="http://schemas.microsoft.com/office/drawing/2014/main" id="{719172B2-2096-EAF4-4D30-06D0B42C7C56}"/>
              </a:ext>
            </a:extLst>
          </p:cNvPr>
          <p:cNvSpPr txBox="1"/>
          <p:nvPr/>
        </p:nvSpPr>
        <p:spPr>
          <a:xfrm>
            <a:off x="0" y="305294"/>
            <a:ext cx="5357557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Travel Itinerary Application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F020BF9-EC60-A358-23A0-D121DD52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972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8162D8-EEEC-0F77-8F75-1A48796F3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CF90850F-1057-C5C0-FEEC-1015929B735C}"/>
              </a:ext>
            </a:extLst>
          </p:cNvPr>
          <p:cNvSpPr txBox="1"/>
          <p:nvPr/>
        </p:nvSpPr>
        <p:spPr>
          <a:xfrm>
            <a:off x="369922" y="2948926"/>
            <a:ext cx="8303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4000" dirty="0">
                <a:latin typeface="Georgia" panose="02040502050405020303" pitchFamily="18" charset="0"/>
              </a:rPr>
              <a:t>Ways to Learn Spatial Analysis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722A823-3158-43F0-0D1D-EF7EA870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0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E3F2C-7683-5186-BAEA-BC28E475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>
            <a:extLst>
              <a:ext uri="{FF2B5EF4-FFF2-40B4-BE49-F238E27FC236}">
                <a16:creationId xmlns:a16="http://schemas.microsoft.com/office/drawing/2014/main" id="{BFB4B35F-B2A9-97C2-DA6F-4AA42374097A}"/>
              </a:ext>
            </a:extLst>
          </p:cNvPr>
          <p:cNvSpPr txBox="1"/>
          <p:nvPr/>
        </p:nvSpPr>
        <p:spPr>
          <a:xfrm>
            <a:off x="0" y="305294"/>
            <a:ext cx="3719288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Learning Materials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4B4B5-0286-D6F0-B035-BEC295776A35}"/>
              </a:ext>
            </a:extLst>
          </p:cNvPr>
          <p:cNvSpPr txBox="1"/>
          <p:nvPr/>
        </p:nvSpPr>
        <p:spPr>
          <a:xfrm>
            <a:off x="1052133" y="2911563"/>
            <a:ext cx="6575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Georgia" panose="02040502050405020303" pitchFamily="18" charset="0"/>
                <a:hlinkClick r:id="rId2"/>
              </a:rPr>
              <a:t>https://bookdown.org/chiajungyeh/Transport-Analysis-R/</a:t>
            </a:r>
            <a:endParaRPr lang="en-GB" sz="1600" dirty="0">
              <a:latin typeface="Georgia" panose="02040502050405020303" pitchFamily="18" charset="0"/>
            </a:endParaRP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40E9463F-FFEE-7A98-8AA5-B054EDF5D7B6}"/>
              </a:ext>
            </a:extLst>
          </p:cNvPr>
          <p:cNvSpPr txBox="1"/>
          <p:nvPr/>
        </p:nvSpPr>
        <p:spPr>
          <a:xfrm>
            <a:off x="665131" y="1526568"/>
            <a:ext cx="4363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Transport Data Analysis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</a:rPr>
              <a:t>R Basic Syntax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</a:rPr>
              <a:t>Data tidy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</a:rPr>
              <a:t>Data </a:t>
            </a:r>
            <a:r>
              <a:rPr lang="en-US" altLang="zh-TW" sz="2000" dirty="0" err="1">
                <a:latin typeface="Georgia" panose="02040502050405020303" pitchFamily="18" charset="0"/>
              </a:rPr>
              <a:t>Visualisation</a:t>
            </a:r>
            <a:endParaRPr lang="en-US" altLang="zh-TW" sz="2000" dirty="0">
              <a:latin typeface="Georgia" panose="02040502050405020303" pitchFamily="18" charset="0"/>
            </a:endParaRPr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644DAA53-ED06-7878-3438-EEE70FE88A40}"/>
              </a:ext>
            </a:extLst>
          </p:cNvPr>
          <p:cNvSpPr txBox="1"/>
          <p:nvPr/>
        </p:nvSpPr>
        <p:spPr>
          <a:xfrm>
            <a:off x="665131" y="4035225"/>
            <a:ext cx="5430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Spatial Analysis with R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</a:rPr>
              <a:t>Covered all the contents in this 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173D5-40BA-91C0-625E-5780570880D6}"/>
              </a:ext>
            </a:extLst>
          </p:cNvPr>
          <p:cNvSpPr txBox="1"/>
          <p:nvPr/>
        </p:nvSpPr>
        <p:spPr>
          <a:xfrm>
            <a:off x="1052134" y="3226121"/>
            <a:ext cx="9287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1600" dirty="0">
                <a:latin typeface="Georgia" panose="02040502050405020303" pitchFamily="18" charset="0"/>
                <a:hlinkClick r:id="rId3"/>
              </a:rPr>
              <a:t>https://chiajung-yeh.github.io/R-Code-Sharing/R_Preliminary/R_Preliminary.html</a:t>
            </a:r>
            <a:endParaRPr lang="en-GB" sz="16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9A71F-33A0-708D-FBD0-3A5F0280EA76}"/>
              </a:ext>
            </a:extLst>
          </p:cNvPr>
          <p:cNvSpPr txBox="1"/>
          <p:nvPr/>
        </p:nvSpPr>
        <p:spPr>
          <a:xfrm>
            <a:off x="1137941" y="4833532"/>
            <a:ext cx="60943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1600" dirty="0">
                <a:latin typeface="Georgia" panose="02040502050405020303" pitchFamily="18" charset="0"/>
                <a:hlinkClick r:id="rId4"/>
              </a:rPr>
              <a:t>https://chiajung-yeh.github.io/Spatial-Analysis/</a:t>
            </a:r>
            <a:endParaRPr lang="en-GB" sz="1600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100BF-9B96-E22B-5D74-AA59D5ED257F}"/>
              </a:ext>
            </a:extLst>
          </p:cNvPr>
          <p:cNvSpPr txBox="1"/>
          <p:nvPr/>
        </p:nvSpPr>
        <p:spPr>
          <a:xfrm>
            <a:off x="1137941" y="5181362"/>
            <a:ext cx="60943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1600" dirty="0">
                <a:latin typeface="Georgia" panose="02040502050405020303" pitchFamily="18" charset="0"/>
                <a:hlinkClick r:id="rId5"/>
              </a:rPr>
              <a:t>https://www.books.com.tw/products/0010979785</a:t>
            </a:r>
            <a:endParaRPr lang="en-GB" sz="1600" dirty="0">
              <a:latin typeface="Georgia" panose="0204050205040502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770B23-DD18-9DFC-43B7-49AA84CB7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330" y="3776147"/>
            <a:ext cx="2188297" cy="2946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47E47F-3BF7-1157-3B8F-E594C1EA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63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9B9DD-5D8A-74DE-ECB3-756A228C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>
            <a:extLst>
              <a:ext uri="{FF2B5EF4-FFF2-40B4-BE49-F238E27FC236}">
                <a16:creationId xmlns:a16="http://schemas.microsoft.com/office/drawing/2014/main" id="{A8D0AED2-A451-9804-E360-49EB6DABA65B}"/>
              </a:ext>
            </a:extLst>
          </p:cNvPr>
          <p:cNvSpPr txBox="1"/>
          <p:nvPr/>
        </p:nvSpPr>
        <p:spPr>
          <a:xfrm>
            <a:off x="0" y="305294"/>
            <a:ext cx="266130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AI Assistance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1A6992F-6BB7-F9F3-6B4C-DE725210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12A70B1C-F93B-8C66-4227-BC4AE982E7C0}"/>
              </a:ext>
            </a:extLst>
          </p:cNvPr>
          <p:cNvSpPr txBox="1"/>
          <p:nvPr/>
        </p:nvSpPr>
        <p:spPr>
          <a:xfrm>
            <a:off x="665131" y="1085105"/>
            <a:ext cx="102729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AI is very clever at writing code</a:t>
            </a:r>
            <a:r>
              <a:rPr lang="zh-TW" altLang="en-US" sz="2400" dirty="0">
                <a:latin typeface="Georgia" panose="02040502050405020303" pitchFamily="18" charset="0"/>
              </a:rPr>
              <a:t> </a:t>
            </a:r>
            <a:r>
              <a:rPr lang="en-US" altLang="zh-TW" sz="2400" dirty="0">
                <a:latin typeface="Georgia" panose="02040502050405020303" pitchFamily="18" charset="0"/>
              </a:rPr>
              <a:t>(programming language).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How to learn coding efficiently?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</a:rPr>
              <a:t>Want to be an expert</a:t>
            </a:r>
            <a:r>
              <a:rPr lang="en-US" altLang="zh-TW" sz="2000" b="1" dirty="0">
                <a:latin typeface="Georgia" panose="02040502050405020303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</a:rPr>
              <a:t>user: read textbooks, </a:t>
            </a:r>
            <a:r>
              <a:rPr lang="en-US" altLang="zh-TW" sz="2000" dirty="0" err="1">
                <a:latin typeface="Georgia" panose="02040502050405020303" pitchFamily="18" charset="0"/>
              </a:rPr>
              <a:t>practise</a:t>
            </a:r>
            <a:r>
              <a:rPr lang="en-US" altLang="zh-TW" sz="2000" dirty="0">
                <a:latin typeface="Georgia" panose="02040502050405020303" pitchFamily="18" charset="0"/>
              </a:rPr>
              <a:t> more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</a:rPr>
              <a:t>Want to apply code easily: learn from AI, </a:t>
            </a:r>
            <a:r>
              <a:rPr lang="en-US" altLang="zh-TW" sz="2000" dirty="0" err="1">
                <a:latin typeface="Georgia" panose="02040502050405020303" pitchFamily="18" charset="0"/>
              </a:rPr>
              <a:t>practise</a:t>
            </a:r>
            <a:r>
              <a:rPr lang="en-US" altLang="zh-TW" sz="2000" dirty="0">
                <a:latin typeface="Georgia" panose="02040502050405020303" pitchFamily="18" charset="0"/>
              </a:rPr>
              <a:t> from real-world cases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Suggestions: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</a:rPr>
              <a:t>Innovative ideas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</a:rPr>
              <a:t>Basic coding knowledge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Georgia" panose="02040502050405020303" pitchFamily="18" charset="0"/>
              </a:rPr>
              <a:t>AI use</a:t>
            </a:r>
            <a:endParaRPr lang="en-US" altLang="zh-TW" sz="4000" dirty="0">
              <a:latin typeface="Georgia" panose="02040502050405020303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FE1098-C496-3E46-B15E-4379473C4443}"/>
              </a:ext>
            </a:extLst>
          </p:cNvPr>
          <p:cNvGrpSpPr/>
          <p:nvPr/>
        </p:nvGrpSpPr>
        <p:grpSpPr>
          <a:xfrm>
            <a:off x="3087566" y="3048000"/>
            <a:ext cx="8305471" cy="3810000"/>
            <a:chOff x="3087566" y="3048000"/>
            <a:chExt cx="8305471" cy="381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5F88A1-B030-A145-98CF-707ADEB0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50" b="98500" l="10000" r="90000">
                          <a14:foregroundMark x1="28413" y1="54250" x2="26190" y2="63000"/>
                          <a14:foregroundMark x1="46825" y1="16750" x2="46032" y2="26000"/>
                          <a14:foregroundMark x1="47302" y1="19500" x2="52063" y2="35750"/>
                          <a14:foregroundMark x1="52063" y1="35750" x2="51429" y2="38750"/>
                          <a14:foregroundMark x1="39524" y1="21750" x2="39524" y2="21750"/>
                          <a14:foregroundMark x1="43175" y1="8250" x2="43175" y2="8250"/>
                          <a14:foregroundMark x1="52222" y1="3250" x2="52222" y2="3250"/>
                          <a14:foregroundMark x1="59206" y1="7500" x2="59206" y2="7500"/>
                          <a14:foregroundMark x1="63968" y1="20500" x2="63968" y2="20500"/>
                          <a14:foregroundMark x1="60635" y1="30500" x2="60635" y2="30500"/>
                          <a14:foregroundMark x1="62222" y1="21000" x2="62222" y2="21000"/>
                          <a14:foregroundMark x1="42540" y1="33750" x2="40952" y2="33750"/>
                          <a14:foregroundMark x1="63175" y1="95250" x2="52381" y2="98500"/>
                          <a14:foregroundMark x1="35714" y1="53000" x2="35556" y2="56250"/>
                          <a14:foregroundMark x1="32381" y1="54500" x2="33492" y2="54500"/>
                        </a14:backgroundRemoval>
                      </a14:imgEffect>
                    </a14:imgLayer>
                  </a14:imgProps>
                </a:ext>
              </a:extLst>
            </a:blip>
            <a:srcRect r="19840"/>
            <a:stretch>
              <a:fillRect/>
            </a:stretch>
          </p:blipFill>
          <p:spPr>
            <a:xfrm>
              <a:off x="6582832" y="3048000"/>
              <a:ext cx="4810205" cy="381000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F1F0F2-C607-9CBD-DCD1-07BFF745DB2E}"/>
                </a:ext>
              </a:extLst>
            </p:cNvPr>
            <p:cNvGrpSpPr/>
            <p:nvPr/>
          </p:nvGrpSpPr>
          <p:grpSpPr>
            <a:xfrm>
              <a:off x="3087566" y="4494393"/>
              <a:ext cx="4810205" cy="2363607"/>
              <a:chOff x="3396500" y="4494393"/>
              <a:chExt cx="4810205" cy="236360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DFEFFF4-D256-9082-0D4A-21204E5AA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46473"/>
              <a:stretch>
                <a:fillRect/>
              </a:stretch>
            </p:blipFill>
            <p:spPr>
              <a:xfrm>
                <a:off x="3396500" y="4494393"/>
                <a:ext cx="4810205" cy="2363607"/>
              </a:xfrm>
              <a:prstGeom prst="rect">
                <a:avLst/>
              </a:prstGeom>
            </p:spPr>
          </p:pic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8B47799-19CC-36D6-290B-64B16294B80E}"/>
                  </a:ext>
                </a:extLst>
              </p:cNvPr>
              <p:cNvSpPr/>
              <p:nvPr/>
            </p:nvSpPr>
            <p:spPr>
              <a:xfrm>
                <a:off x="4375231" y="5671595"/>
                <a:ext cx="3148313" cy="486137"/>
              </a:xfrm>
              <a:prstGeom prst="roundRect">
                <a:avLst/>
              </a:prstGeom>
              <a:noFill/>
              <a:ln w="38100">
                <a:solidFill>
                  <a:srgbClr val="9B0E1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文字方塊 3">
              <a:extLst>
                <a:ext uri="{FF2B5EF4-FFF2-40B4-BE49-F238E27FC236}">
                  <a16:creationId xmlns:a16="http://schemas.microsoft.com/office/drawing/2014/main" id="{BD60BAF0-E087-4ABD-9587-8A43A421BA7E}"/>
                </a:ext>
              </a:extLst>
            </p:cNvPr>
            <p:cNvSpPr txBox="1"/>
            <p:nvPr/>
          </p:nvSpPr>
          <p:spPr>
            <a:xfrm>
              <a:off x="9776880" y="4446534"/>
              <a:ext cx="13733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3600" b="1">
                  <a:latin typeface="Adobe 黑体 Std R" panose="020B0400000000000000" pitchFamily="34" charset="-128"/>
                  <a:ea typeface="Adobe 黑体 Std R" panose="020B0400000000000000" pitchFamily="34" charset="-128"/>
                  <a:cs typeface="Adobe Arabic" panose="02040503050201020203" pitchFamily="18" charset="-78"/>
                </a:defRPr>
              </a:lvl1pPr>
            </a:lstStyle>
            <a:p>
              <a:r>
                <a:rPr lang="en-US" altLang="zh-TW" sz="1600" dirty="0">
                  <a:solidFill>
                    <a:schemeClr val="accent4">
                      <a:lumMod val="75000"/>
                    </a:schemeClr>
                  </a:solidFill>
                  <a:latin typeface="Georgia" panose="02040502050405020303" pitchFamily="18" charset="0"/>
                </a:rPr>
                <a:t>Concept/</a:t>
              </a:r>
            </a:p>
            <a:p>
              <a:r>
                <a:rPr lang="en-US" altLang="zh-TW" sz="1600" dirty="0">
                  <a:solidFill>
                    <a:schemeClr val="accent4">
                      <a:lumMod val="75000"/>
                    </a:schemeClr>
                  </a:solidFill>
                  <a:latin typeface="Georgia" panose="02040502050405020303" pitchFamily="18" charset="0"/>
                </a:rPr>
                <a:t>Idea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5BC613C-A704-E3BC-CC81-54AB5F13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6254" y="3136380"/>
              <a:ext cx="1987470" cy="13249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5" name="Arrow: Curved Right 34">
              <a:extLst>
                <a:ext uri="{FF2B5EF4-FFF2-40B4-BE49-F238E27FC236}">
                  <a16:creationId xmlns:a16="http://schemas.microsoft.com/office/drawing/2014/main" id="{9AD083EC-A515-4979-3606-79B7C9307BA5}"/>
                </a:ext>
              </a:extLst>
            </p:cNvPr>
            <p:cNvSpPr/>
            <p:nvPr/>
          </p:nvSpPr>
          <p:spPr>
            <a:xfrm rot="6846912">
              <a:off x="8942606" y="3925618"/>
              <a:ext cx="387665" cy="1248243"/>
            </a:xfrm>
            <a:prstGeom prst="curvedRightArrow">
              <a:avLst/>
            </a:prstGeom>
            <a:solidFill>
              <a:srgbClr val="CCA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9" name="Arrow: Curved Right 38">
              <a:extLst>
                <a:ext uri="{FF2B5EF4-FFF2-40B4-BE49-F238E27FC236}">
                  <a16:creationId xmlns:a16="http://schemas.microsoft.com/office/drawing/2014/main" id="{8488EA28-15EF-6FD9-1967-B7353F5147E7}"/>
                </a:ext>
              </a:extLst>
            </p:cNvPr>
            <p:cNvSpPr/>
            <p:nvPr/>
          </p:nvSpPr>
          <p:spPr>
            <a:xfrm rot="18275274">
              <a:off x="8192257" y="4376064"/>
              <a:ext cx="438853" cy="1308251"/>
            </a:xfrm>
            <a:prstGeom prst="curved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1" name="文字方塊 3">
              <a:extLst>
                <a:ext uri="{FF2B5EF4-FFF2-40B4-BE49-F238E27FC236}">
                  <a16:creationId xmlns:a16="http://schemas.microsoft.com/office/drawing/2014/main" id="{ACB96877-CBAA-FB91-FE5A-06FEB656A78A}"/>
                </a:ext>
              </a:extLst>
            </p:cNvPr>
            <p:cNvSpPr txBox="1"/>
            <p:nvPr/>
          </p:nvSpPr>
          <p:spPr>
            <a:xfrm>
              <a:off x="6964046" y="4806891"/>
              <a:ext cx="12976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3600" b="1">
                  <a:latin typeface="Adobe 黑体 Std R" panose="020B0400000000000000" pitchFamily="34" charset="-128"/>
                  <a:ea typeface="Adobe 黑体 Std R" panose="020B0400000000000000" pitchFamily="34" charset="-128"/>
                  <a:cs typeface="Adobe Arabic" panose="02040503050201020203" pitchFamily="18" charset="-78"/>
                </a:defRPr>
              </a:lvl1pPr>
            </a:lstStyle>
            <a:p>
              <a:r>
                <a:rPr lang="en-US" altLang="zh-TW" sz="1600" dirty="0">
                  <a:solidFill>
                    <a:srgbClr val="002060"/>
                  </a:solidFill>
                  <a:latin typeface="Georgia" panose="02040502050405020303" pitchFamily="18" charset="0"/>
                </a:rPr>
                <a:t>Coding/</a:t>
              </a:r>
            </a:p>
            <a:p>
              <a:r>
                <a:rPr lang="en-US" altLang="zh-TW" sz="1600" dirty="0">
                  <a:solidFill>
                    <a:srgbClr val="002060"/>
                  </a:solidFill>
                  <a:latin typeface="Georgia" panose="02040502050405020303" pitchFamily="18" charset="0"/>
                </a:rPr>
                <a:t>Prototype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8CC15F4-0B1F-8FCB-33F6-331539231D6B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H="1">
              <a:off x="7214610" y="5914664"/>
              <a:ext cx="410475" cy="0"/>
            </a:xfrm>
            <a:prstGeom prst="straightConnector1">
              <a:avLst/>
            </a:prstGeom>
            <a:ln w="28575">
              <a:solidFill>
                <a:srgbClr val="9B0E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2D1CBE9-76A1-16FE-B92F-1CA65FFFD9B6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7612893" y="5391666"/>
              <a:ext cx="0" cy="516087"/>
            </a:xfrm>
            <a:prstGeom prst="straightConnector1">
              <a:avLst/>
            </a:prstGeom>
            <a:ln w="28575">
              <a:solidFill>
                <a:srgbClr val="9B0E1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28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C360A-E580-6CEC-FCBA-FE78D5E2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760588" y="2642169"/>
            <a:ext cx="101918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zh-TW" sz="2400" dirty="0">
                <a:latin typeface="Georgia" panose="02040502050405020303" pitchFamily="18" charset="0"/>
              </a:rPr>
              <a:t>Download the slides and code:</a:t>
            </a:r>
          </a:p>
          <a:p>
            <a:r>
              <a:rPr lang="en-GB" altLang="zh-TW" sz="1400" dirty="0">
                <a:latin typeface="Georgia" panose="02040502050405020303" pitchFamily="18" charset="0"/>
                <a:hlinkClick r:id="rId2"/>
              </a:rPr>
              <a:t>https://unisydneyedu-my.sharepoint.com/:f:/g/personal/cyeh0303_uni_sydney_edu_au/Ego-1SfJUWJEkHpnsdFALFMBCIDmejk5DIdZJzZ6RxYOsA?e=kxSH5l</a:t>
            </a:r>
            <a:endParaRPr lang="zh-TW" altLang="en-US" sz="1400" dirty="0">
              <a:latin typeface="Georgia" panose="02040502050405020303" pitchFamily="18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F020031-2EC2-A39B-A2D4-47D03F9D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50033-192E-FF9F-C199-10DA3647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1452" y="3526727"/>
            <a:ext cx="2650163" cy="26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9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3">
            <a:extLst>
              <a:ext uri="{FF2B5EF4-FFF2-40B4-BE49-F238E27FC236}">
                <a16:creationId xmlns:a16="http://schemas.microsoft.com/office/drawing/2014/main" id="{DDFC40EE-9B40-8AD5-CB18-989633F66D75}"/>
              </a:ext>
            </a:extLst>
          </p:cNvPr>
          <p:cNvSpPr txBox="1"/>
          <p:nvPr/>
        </p:nvSpPr>
        <p:spPr>
          <a:xfrm>
            <a:off x="0" y="305294"/>
            <a:ext cx="3248005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What is Big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6F63EF-03AF-FBCC-4D1D-6D06248D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159" b="15644"/>
          <a:stretch/>
        </p:blipFill>
        <p:spPr>
          <a:xfrm>
            <a:off x="107063" y="1795717"/>
            <a:ext cx="5787209" cy="3946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1FFE18-5FFD-A4C3-C675-562AE92C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5772" y="951782"/>
            <a:ext cx="1400791" cy="1400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86F438-0CC7-7DDE-FF3A-3D000EC375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7477967" y="4004851"/>
            <a:ext cx="707308" cy="826326"/>
          </a:xfrm>
          <a:prstGeom prst="rect">
            <a:avLst/>
          </a:prstGeom>
        </p:spPr>
      </p:pic>
      <p:pic>
        <p:nvPicPr>
          <p:cNvPr id="17" name="Graphic 16" descr="Bar chart with solid fill">
            <a:extLst>
              <a:ext uri="{FF2B5EF4-FFF2-40B4-BE49-F238E27FC236}">
                <a16:creationId xmlns:a16="http://schemas.microsoft.com/office/drawing/2014/main" id="{4C5C2543-0244-7949-E10F-F08A13D60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3083" y="2907155"/>
            <a:ext cx="914400" cy="914400"/>
          </a:xfrm>
          <a:prstGeom prst="rect">
            <a:avLst/>
          </a:prstGeom>
        </p:spPr>
      </p:pic>
      <p:pic>
        <p:nvPicPr>
          <p:cNvPr id="18" name="Graphic 17" descr="Table with solid fill">
            <a:extLst>
              <a:ext uri="{FF2B5EF4-FFF2-40B4-BE49-F238E27FC236}">
                <a16:creationId xmlns:a16="http://schemas.microsoft.com/office/drawing/2014/main" id="{BD08A04F-90C6-CE7B-6829-D251664DD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3636" y="2953282"/>
            <a:ext cx="914400" cy="914400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69955EBE-8FDB-5E03-602D-E7EEA3F706C1}"/>
              </a:ext>
            </a:extLst>
          </p:cNvPr>
          <p:cNvSpPr/>
          <p:nvPr/>
        </p:nvSpPr>
        <p:spPr>
          <a:xfrm>
            <a:off x="6673862" y="2300508"/>
            <a:ext cx="319548" cy="73359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10AEDA-8217-6F26-CF0C-41A12E36248E}"/>
              </a:ext>
            </a:extLst>
          </p:cNvPr>
          <p:cNvSpPr txBox="1"/>
          <p:nvPr/>
        </p:nvSpPr>
        <p:spPr>
          <a:xfrm>
            <a:off x="7239163" y="1642902"/>
            <a:ext cx="1066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defRPr>
            </a:lvl1pPr>
          </a:lstStyle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Data</a:t>
            </a:r>
            <a:endParaRPr lang="en-GB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8000EC-EEFE-AAE6-0410-0190695BB4D2}"/>
              </a:ext>
            </a:extLst>
          </p:cNvPr>
          <p:cNvSpPr txBox="1"/>
          <p:nvPr/>
        </p:nvSpPr>
        <p:spPr>
          <a:xfrm>
            <a:off x="7651312" y="3283823"/>
            <a:ext cx="2251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defRPr>
            </a:lvl1pPr>
          </a:lstStyle>
          <a:p>
            <a:pPr algn="ctr"/>
            <a:r>
              <a:rPr lang="en-US" altLang="zh-TW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Information</a:t>
            </a:r>
            <a:endParaRPr lang="en-GB" sz="2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Graphic 21" descr="Computer with solid fill">
            <a:extLst>
              <a:ext uri="{FF2B5EF4-FFF2-40B4-BE49-F238E27FC236}">
                <a16:creationId xmlns:a16="http://schemas.microsoft.com/office/drawing/2014/main" id="{CC2A8FB9-35A2-C08B-257B-6360B029A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33712" y="2316632"/>
            <a:ext cx="638804" cy="6388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DC48D27-DE5F-2558-7EC1-CCAE71F2A735}"/>
              </a:ext>
            </a:extLst>
          </p:cNvPr>
          <p:cNvSpPr txBox="1"/>
          <p:nvPr/>
        </p:nvSpPr>
        <p:spPr>
          <a:xfrm>
            <a:off x="7912818" y="2427132"/>
            <a:ext cx="3072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defRPr>
            </a:lvl1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Tools/Skills/Theories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490DBBD4-73AD-E71F-8005-6C0477F61A44}"/>
              </a:ext>
            </a:extLst>
          </p:cNvPr>
          <p:cNvSpPr/>
          <p:nvPr/>
        </p:nvSpPr>
        <p:spPr>
          <a:xfrm>
            <a:off x="6673862" y="3959934"/>
            <a:ext cx="319548" cy="106227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084B3-3F52-235C-B779-B97259294B8C}"/>
              </a:ext>
            </a:extLst>
          </p:cNvPr>
          <p:cNvSpPr txBox="1"/>
          <p:nvPr/>
        </p:nvSpPr>
        <p:spPr>
          <a:xfrm>
            <a:off x="8003116" y="4197230"/>
            <a:ext cx="364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defRPr>
            </a:lvl1pPr>
          </a:lstStyle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Knowledge/</a:t>
            </a:r>
            <a:r>
              <a:rPr lang="en-US" sz="2400" dirty="0">
                <a:solidFill>
                  <a:schemeClr val="tx1"/>
                </a:solidFill>
              </a:rPr>
              <a:t>Experience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6" name="Graphic 25" descr="Open book outline">
            <a:extLst>
              <a:ext uri="{FF2B5EF4-FFF2-40B4-BE49-F238E27FC236}">
                <a16:creationId xmlns:a16="http://schemas.microsoft.com/office/drawing/2014/main" id="{4E65725D-84F4-8245-81D6-65E6CD1DE3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13819">
            <a:off x="7063822" y="4401910"/>
            <a:ext cx="513970" cy="5139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D4A7C6-FED4-60BF-D34D-EE03D27CDE9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1775" t="13830" r="21689" b="14170"/>
          <a:stretch/>
        </p:blipFill>
        <p:spPr>
          <a:xfrm>
            <a:off x="6324763" y="5108145"/>
            <a:ext cx="914400" cy="11644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335EE6-3E7F-B1F9-385B-CC331A9111FA}"/>
              </a:ext>
            </a:extLst>
          </p:cNvPr>
          <p:cNvSpPr txBox="1"/>
          <p:nvPr/>
        </p:nvSpPr>
        <p:spPr>
          <a:xfrm>
            <a:off x="6798123" y="5319908"/>
            <a:ext cx="2251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defRPr>
            </a:lvl1pPr>
          </a:lstStyle>
          <a:p>
            <a:pPr algn="ctr"/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Wisdom</a:t>
            </a:r>
            <a:endParaRPr lang="en-GB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D8936F-957C-4AC8-6C36-4A193A8251AD}"/>
              </a:ext>
            </a:extLst>
          </p:cNvPr>
          <p:cNvSpPr txBox="1"/>
          <p:nvPr/>
        </p:nvSpPr>
        <p:spPr>
          <a:xfrm>
            <a:off x="7241584" y="5731317"/>
            <a:ext cx="4274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defRPr>
            </a:lvl1pPr>
          </a:lstStyle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(Policy Implications, Decision Making)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557D09-F521-18BA-CCFF-E8FCE4D7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55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3">
            <a:extLst>
              <a:ext uri="{FF2B5EF4-FFF2-40B4-BE49-F238E27FC236}">
                <a16:creationId xmlns:a16="http://schemas.microsoft.com/office/drawing/2014/main" id="{DDFC40EE-9B40-8AD5-CB18-989633F66D75}"/>
              </a:ext>
            </a:extLst>
          </p:cNvPr>
          <p:cNvSpPr txBox="1"/>
          <p:nvPr/>
        </p:nvSpPr>
        <p:spPr>
          <a:xfrm>
            <a:off x="0" y="305294"/>
            <a:ext cx="392928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What is Spatial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A0D01-050E-8AE7-FB02-F58A823DFFD3}"/>
              </a:ext>
            </a:extLst>
          </p:cNvPr>
          <p:cNvSpPr txBox="1"/>
          <p:nvPr/>
        </p:nvSpPr>
        <p:spPr>
          <a:xfrm>
            <a:off x="2518653" y="1328463"/>
            <a:ext cx="71546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Spatial data describes the shape and location of features and boundaries such as natural features, buildings, survey marks, land parcels, street addresses and local government and administrative boundary areas.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CC01A-75A3-F18A-D22E-46D3A9D8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21" y="2749108"/>
            <a:ext cx="5263357" cy="380359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A419E99-4061-18BA-E565-25C80971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63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52CB-261F-74D9-057B-2C33F539A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FF758099-16D9-35E8-053D-614C2377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523" y="4183421"/>
            <a:ext cx="5464949" cy="2609975"/>
          </a:xfrm>
          <a:prstGeom prst="rect">
            <a:avLst/>
          </a:prstGeom>
        </p:spPr>
      </p:pic>
      <p:sp>
        <p:nvSpPr>
          <p:cNvPr id="8" name="文字方塊 3">
            <a:extLst>
              <a:ext uri="{FF2B5EF4-FFF2-40B4-BE49-F238E27FC236}">
                <a16:creationId xmlns:a16="http://schemas.microsoft.com/office/drawing/2014/main" id="{1B73D35D-9E9B-6684-DF5C-BFB94009EFC7}"/>
              </a:ext>
            </a:extLst>
          </p:cNvPr>
          <p:cNvSpPr txBox="1"/>
          <p:nvPr/>
        </p:nvSpPr>
        <p:spPr>
          <a:xfrm>
            <a:off x="0" y="305294"/>
            <a:ext cx="4196983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What is Data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Analysis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106A6-A24E-7C26-AD1A-7B100074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56282A0-8D56-4A79-3028-BE60B25D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12" y="1322173"/>
            <a:ext cx="6342388" cy="267457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B39ACCF-4B3B-FB21-E3B5-46EAF32227F7}"/>
              </a:ext>
            </a:extLst>
          </p:cNvPr>
          <p:cNvSpPr txBox="1"/>
          <p:nvPr/>
        </p:nvSpPr>
        <p:spPr>
          <a:xfrm>
            <a:off x="210812" y="922064"/>
            <a:ext cx="7154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If you are a data analyst…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CA7A9B-A8EB-C413-8C89-0AB8BC5939F8}"/>
              </a:ext>
            </a:extLst>
          </p:cNvPr>
          <p:cNvSpPr txBox="1"/>
          <p:nvPr/>
        </p:nvSpPr>
        <p:spPr>
          <a:xfrm>
            <a:off x="6684337" y="922064"/>
            <a:ext cx="3954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If you are a supervisor…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447588E-7A0F-DCB1-0B08-3743B0DD0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66"/>
          <a:stretch>
            <a:fillRect/>
          </a:stretch>
        </p:blipFill>
        <p:spPr>
          <a:xfrm>
            <a:off x="6684337" y="1322174"/>
            <a:ext cx="5407135" cy="27531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0C38B75-39AF-5E12-FC33-74FC8E075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69" y="4183421"/>
            <a:ext cx="5519545" cy="267457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FC1E5D9-CF65-C76B-10A5-EE9B11CF5764}"/>
              </a:ext>
            </a:extLst>
          </p:cNvPr>
          <p:cNvSpPr txBox="1"/>
          <p:nvPr/>
        </p:nvSpPr>
        <p:spPr>
          <a:xfrm>
            <a:off x="3849120" y="4624443"/>
            <a:ext cx="28352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</a:rPr>
              <a:t>Taoyuan MRT</a:t>
            </a:r>
          </a:p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</a:rPr>
              <a:t>Financial Model Dashboard</a:t>
            </a:r>
          </a:p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</a:rPr>
              <a:t>(2025)</a:t>
            </a:r>
            <a:endParaRPr lang="en-US" sz="14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2CE968-DDB7-46F5-5FF9-CDACAD7B792D}"/>
              </a:ext>
            </a:extLst>
          </p:cNvPr>
          <p:cNvSpPr txBox="1"/>
          <p:nvPr/>
        </p:nvSpPr>
        <p:spPr>
          <a:xfrm>
            <a:off x="7768649" y="4276971"/>
            <a:ext cx="2835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</a:rPr>
              <a:t>Railway Bureau Operational KPI Dashboard (2019)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399FD76-6EB2-8BEE-1920-3B79336BB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84" y="4201555"/>
            <a:ext cx="845776" cy="845776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D43CB62-B06D-7919-3A07-0510005E320D}"/>
              </a:ext>
            </a:extLst>
          </p:cNvPr>
          <p:cNvCxnSpPr>
            <a:cxnSpLocks/>
          </p:cNvCxnSpPr>
          <p:nvPr/>
        </p:nvCxnSpPr>
        <p:spPr>
          <a:xfrm>
            <a:off x="7919720" y="3495040"/>
            <a:ext cx="193548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71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C9239-DEE5-8131-7920-CDA037C73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aiwan with roads&#10;&#10;AI-generated content may be incorrect.">
            <a:extLst>
              <a:ext uri="{FF2B5EF4-FFF2-40B4-BE49-F238E27FC236}">
                <a16:creationId xmlns:a16="http://schemas.microsoft.com/office/drawing/2014/main" id="{7F98EDAE-1471-248F-2949-C3DAF6B550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91" y="0"/>
            <a:ext cx="3749941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406784" y="2948926"/>
            <a:ext cx="8230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4000" dirty="0">
                <a:latin typeface="Georgia" panose="02040502050405020303" pitchFamily="18" charset="0"/>
              </a:rPr>
              <a:t>Application of Spatial Analysis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C856D9A-8DB4-E5DC-EFBA-EB55429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50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775465C-1448-5E06-DCBE-FBAED8EF2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43" b="3601"/>
          <a:stretch/>
        </p:blipFill>
        <p:spPr>
          <a:xfrm>
            <a:off x="6075106" y="3382106"/>
            <a:ext cx="5487582" cy="34250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8003D6-116D-316B-768F-88192A5187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5269" y="3228482"/>
            <a:ext cx="4618429" cy="3629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4B10E-5F16-88F8-3600-09878C89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95582" flipH="1">
            <a:off x="10330570" y="2318735"/>
            <a:ext cx="594572" cy="386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4AB10E-541A-0207-09FA-D5E5182FC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720" y="1117212"/>
            <a:ext cx="894622" cy="442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C32AB-6C70-5998-1F42-C571554B1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2383" l="10000" r="90000">
                        <a14:foregroundMark x1="41087" y1="29102" x2="41087" y2="29102"/>
                        <a14:foregroundMark x1="52500" y1="21875" x2="52500" y2="21875"/>
                        <a14:foregroundMark x1="50652" y1="2539" x2="54348" y2="12695"/>
                        <a14:foregroundMark x1="50543" y1="3516" x2="43370" y2="6836"/>
                        <a14:foregroundMark x1="43370" y1="6836" x2="39022" y2="14648"/>
                        <a14:foregroundMark x1="39022" y1="14648" x2="38804" y2="18164"/>
                        <a14:foregroundMark x1="38913" y1="18750" x2="39565" y2="43359"/>
                        <a14:foregroundMark x1="39565" y1="43359" x2="43696" y2="58203"/>
                        <a14:foregroundMark x1="43696" y1="58203" x2="51413" y2="54297"/>
                        <a14:foregroundMark x1="51413" y1="54297" x2="61413" y2="26367"/>
                        <a14:foregroundMark x1="61413" y1="26367" x2="59348" y2="13867"/>
                        <a14:foregroundMark x1="59348" y1="13867" x2="57065" y2="10352"/>
                        <a14:foregroundMark x1="49457" y1="28711" x2="49457" y2="28711"/>
                        <a14:foregroundMark x1="50326" y1="21875" x2="49674" y2="25977"/>
                        <a14:foregroundMark x1="36957" y1="73633" x2="30326" y2="77734"/>
                        <a14:foregroundMark x1="30326" y1="77734" x2="25870" y2="86328"/>
                        <a14:foregroundMark x1="25870" y1="86328" x2="25978" y2="86523"/>
                        <a14:foregroundMark x1="28370" y1="88672" x2="51413" y2="92578"/>
                        <a14:foregroundMark x1="62717" y1="91992" x2="66304" y2="90820"/>
                        <a14:foregroundMark x1="49565" y1="586" x2="50109" y2="977"/>
                        <a14:foregroundMark x1="50109" y1="391" x2="50000" y2="391"/>
                        <a14:foregroundMark x1="50000" y1="0" x2="50000" y2="0"/>
                        <a14:foregroundMark x1="50000" y1="0" x2="50000" y2="0"/>
                        <a14:foregroundMark x1="49348" y1="391" x2="49348" y2="391"/>
                        <a14:foregroundMark x1="48587" y1="391" x2="50543" y2="195"/>
                        <a14:foregroundMark x1="50652" y1="391" x2="50652" y2="391"/>
                        <a14:foregroundMark x1="49674" y1="2734" x2="49674" y2="2539"/>
                        <a14:foregroundMark x1="49022" y1="1563" x2="49130" y2="1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8342" y="2575625"/>
            <a:ext cx="1046784" cy="58255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B6F920-316F-C5A0-A5D7-587BB4752100}"/>
              </a:ext>
            </a:extLst>
          </p:cNvPr>
          <p:cNvSpPr/>
          <p:nvPr/>
        </p:nvSpPr>
        <p:spPr>
          <a:xfrm>
            <a:off x="6725380" y="1416019"/>
            <a:ext cx="894622" cy="1586700"/>
          </a:xfrm>
          <a:custGeom>
            <a:avLst/>
            <a:gdLst>
              <a:gd name="connsiteX0" fmla="*/ 894622 w 894622"/>
              <a:gd name="connsiteY0" fmla="*/ 0 h 1586700"/>
              <a:gd name="connsiteX1" fmla="*/ 763060 w 894622"/>
              <a:gd name="connsiteY1" fmla="*/ 7147 h 1586700"/>
              <a:gd name="connsiteX2" fmla="*/ 661569 w 894622"/>
              <a:gd name="connsiteY2" fmla="*/ 92914 h 1586700"/>
              <a:gd name="connsiteX3" fmla="*/ 620221 w 894622"/>
              <a:gd name="connsiteY3" fmla="*/ 207271 h 1586700"/>
              <a:gd name="connsiteX4" fmla="*/ 616462 w 894622"/>
              <a:gd name="connsiteY4" fmla="*/ 314481 h 1586700"/>
              <a:gd name="connsiteX5" fmla="*/ 639015 w 894622"/>
              <a:gd name="connsiteY5" fmla="*/ 478868 h 1586700"/>
              <a:gd name="connsiteX6" fmla="*/ 635256 w 894622"/>
              <a:gd name="connsiteY6" fmla="*/ 578930 h 1586700"/>
              <a:gd name="connsiteX7" fmla="*/ 597667 w 894622"/>
              <a:gd name="connsiteY7" fmla="*/ 636109 h 1586700"/>
              <a:gd name="connsiteX8" fmla="*/ 560078 w 894622"/>
              <a:gd name="connsiteY8" fmla="*/ 657551 h 1586700"/>
              <a:gd name="connsiteX9" fmla="*/ 451070 w 894622"/>
              <a:gd name="connsiteY9" fmla="*/ 664698 h 1586700"/>
              <a:gd name="connsiteX10" fmla="*/ 263124 w 894622"/>
              <a:gd name="connsiteY10" fmla="*/ 686140 h 1586700"/>
              <a:gd name="connsiteX11" fmla="*/ 229293 w 894622"/>
              <a:gd name="connsiteY11" fmla="*/ 707582 h 1586700"/>
              <a:gd name="connsiteX12" fmla="*/ 172910 w 894622"/>
              <a:gd name="connsiteY12" fmla="*/ 743318 h 1586700"/>
              <a:gd name="connsiteX13" fmla="*/ 146597 w 894622"/>
              <a:gd name="connsiteY13" fmla="*/ 857675 h 1586700"/>
              <a:gd name="connsiteX14" fmla="*/ 135320 w 894622"/>
              <a:gd name="connsiteY14" fmla="*/ 1022063 h 1586700"/>
              <a:gd name="connsiteX15" fmla="*/ 135320 w 894622"/>
              <a:gd name="connsiteY15" fmla="*/ 1215040 h 1586700"/>
              <a:gd name="connsiteX16" fmla="*/ 101490 w 894622"/>
              <a:gd name="connsiteY16" fmla="*/ 1372280 h 1586700"/>
              <a:gd name="connsiteX17" fmla="*/ 45106 w 894622"/>
              <a:gd name="connsiteY17" fmla="*/ 1493785 h 1586700"/>
              <a:gd name="connsiteX18" fmla="*/ 0 w 894622"/>
              <a:gd name="connsiteY18" fmla="*/ 1586700 h 158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94622" h="1586700" extrusionOk="0">
                <a:moveTo>
                  <a:pt x="894622" y="0"/>
                </a:moveTo>
                <a:cubicBezTo>
                  <a:pt x="847630" y="13736"/>
                  <a:pt x="820046" y="-10289"/>
                  <a:pt x="763060" y="7147"/>
                </a:cubicBezTo>
                <a:cubicBezTo>
                  <a:pt x="723571" y="47539"/>
                  <a:pt x="697496" y="58039"/>
                  <a:pt x="661569" y="92914"/>
                </a:cubicBezTo>
                <a:cubicBezTo>
                  <a:pt x="649420" y="144633"/>
                  <a:pt x="631911" y="157293"/>
                  <a:pt x="620221" y="207271"/>
                </a:cubicBezTo>
                <a:cubicBezTo>
                  <a:pt x="624083" y="256985"/>
                  <a:pt x="615440" y="284799"/>
                  <a:pt x="616462" y="314481"/>
                </a:cubicBezTo>
                <a:cubicBezTo>
                  <a:pt x="632242" y="379253"/>
                  <a:pt x="615664" y="440151"/>
                  <a:pt x="639015" y="478868"/>
                </a:cubicBezTo>
                <a:cubicBezTo>
                  <a:pt x="647348" y="509189"/>
                  <a:pt x="632281" y="537954"/>
                  <a:pt x="635256" y="578930"/>
                </a:cubicBezTo>
                <a:cubicBezTo>
                  <a:pt x="624465" y="603593"/>
                  <a:pt x="613051" y="610493"/>
                  <a:pt x="597667" y="636109"/>
                </a:cubicBezTo>
                <a:cubicBezTo>
                  <a:pt x="580730" y="649872"/>
                  <a:pt x="569344" y="652083"/>
                  <a:pt x="560078" y="657551"/>
                </a:cubicBezTo>
                <a:cubicBezTo>
                  <a:pt x="520396" y="662265"/>
                  <a:pt x="473265" y="658775"/>
                  <a:pt x="451070" y="664698"/>
                </a:cubicBezTo>
                <a:cubicBezTo>
                  <a:pt x="399766" y="670656"/>
                  <a:pt x="329642" y="672201"/>
                  <a:pt x="263124" y="686140"/>
                </a:cubicBezTo>
                <a:cubicBezTo>
                  <a:pt x="252753" y="694174"/>
                  <a:pt x="237734" y="698453"/>
                  <a:pt x="229293" y="707582"/>
                </a:cubicBezTo>
                <a:cubicBezTo>
                  <a:pt x="206696" y="729638"/>
                  <a:pt x="184731" y="735286"/>
                  <a:pt x="172910" y="743318"/>
                </a:cubicBezTo>
                <a:cubicBezTo>
                  <a:pt x="173540" y="800022"/>
                  <a:pt x="144584" y="817410"/>
                  <a:pt x="146597" y="857675"/>
                </a:cubicBezTo>
                <a:cubicBezTo>
                  <a:pt x="158929" y="939549"/>
                  <a:pt x="128011" y="958036"/>
                  <a:pt x="135320" y="1022063"/>
                </a:cubicBezTo>
                <a:cubicBezTo>
                  <a:pt x="157475" y="1064287"/>
                  <a:pt x="132314" y="1144206"/>
                  <a:pt x="135320" y="1215040"/>
                </a:cubicBezTo>
                <a:cubicBezTo>
                  <a:pt x="125783" y="1280937"/>
                  <a:pt x="107890" y="1305127"/>
                  <a:pt x="101490" y="1372280"/>
                </a:cubicBezTo>
                <a:cubicBezTo>
                  <a:pt x="92879" y="1420796"/>
                  <a:pt x="66949" y="1436809"/>
                  <a:pt x="45106" y="1493785"/>
                </a:cubicBezTo>
                <a:cubicBezTo>
                  <a:pt x="26731" y="1535701"/>
                  <a:pt x="12042" y="1536060"/>
                  <a:pt x="0" y="1586700"/>
                </a:cubicBezTo>
              </a:path>
            </a:pathLst>
          </a:custGeom>
          <a:noFill/>
          <a:ln w="38100">
            <a:solidFill>
              <a:schemeClr val="accent2"/>
            </a:solidFill>
            <a:prstDash val="dashDot"/>
            <a:headEnd type="triangl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257338838">
                  <a:custGeom>
                    <a:avLst/>
                    <a:gdLst>
                      <a:gd name="connsiteX0" fmla="*/ 2754774 w 2754774"/>
                      <a:gd name="connsiteY0" fmla="*/ 0 h 2569580"/>
                      <a:gd name="connsiteX1" fmla="*/ 2349661 w 2754774"/>
                      <a:gd name="connsiteY1" fmla="*/ 11575 h 2569580"/>
                      <a:gd name="connsiteX2" fmla="*/ 2037144 w 2754774"/>
                      <a:gd name="connsiteY2" fmla="*/ 150471 h 2569580"/>
                      <a:gd name="connsiteX3" fmla="*/ 1909823 w 2754774"/>
                      <a:gd name="connsiteY3" fmla="*/ 335666 h 2569580"/>
                      <a:gd name="connsiteX4" fmla="*/ 1898248 w 2754774"/>
                      <a:gd name="connsiteY4" fmla="*/ 509286 h 2569580"/>
                      <a:gd name="connsiteX5" fmla="*/ 1967696 w 2754774"/>
                      <a:gd name="connsiteY5" fmla="*/ 775504 h 2569580"/>
                      <a:gd name="connsiteX6" fmla="*/ 1956121 w 2754774"/>
                      <a:gd name="connsiteY6" fmla="*/ 937549 h 2569580"/>
                      <a:gd name="connsiteX7" fmla="*/ 1840374 w 2754774"/>
                      <a:gd name="connsiteY7" fmla="*/ 1030147 h 2569580"/>
                      <a:gd name="connsiteX8" fmla="*/ 1724628 w 2754774"/>
                      <a:gd name="connsiteY8" fmla="*/ 1064871 h 2569580"/>
                      <a:gd name="connsiteX9" fmla="*/ 1388962 w 2754774"/>
                      <a:gd name="connsiteY9" fmla="*/ 1076446 h 2569580"/>
                      <a:gd name="connsiteX10" fmla="*/ 810228 w 2754774"/>
                      <a:gd name="connsiteY10" fmla="*/ 1111170 h 2569580"/>
                      <a:gd name="connsiteX11" fmla="*/ 706055 w 2754774"/>
                      <a:gd name="connsiteY11" fmla="*/ 1145894 h 2569580"/>
                      <a:gd name="connsiteX12" fmla="*/ 532435 w 2754774"/>
                      <a:gd name="connsiteY12" fmla="*/ 1203767 h 2569580"/>
                      <a:gd name="connsiteX13" fmla="*/ 451412 w 2754774"/>
                      <a:gd name="connsiteY13" fmla="*/ 1388962 h 2569580"/>
                      <a:gd name="connsiteX14" fmla="*/ 416688 w 2754774"/>
                      <a:gd name="connsiteY14" fmla="*/ 1655180 h 2569580"/>
                      <a:gd name="connsiteX15" fmla="*/ 416688 w 2754774"/>
                      <a:gd name="connsiteY15" fmla="*/ 1967696 h 2569580"/>
                      <a:gd name="connsiteX16" fmla="*/ 312516 w 2754774"/>
                      <a:gd name="connsiteY16" fmla="*/ 2222339 h 2569580"/>
                      <a:gd name="connsiteX17" fmla="*/ 138896 w 2754774"/>
                      <a:gd name="connsiteY17" fmla="*/ 2419109 h 2569580"/>
                      <a:gd name="connsiteX18" fmla="*/ 0 w 2754774"/>
                      <a:gd name="connsiteY18" fmla="*/ 2569580 h 2569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54774" h="2569580">
                        <a:moveTo>
                          <a:pt x="2754774" y="0"/>
                        </a:moveTo>
                        <a:lnTo>
                          <a:pt x="2349661" y="11575"/>
                        </a:lnTo>
                        <a:lnTo>
                          <a:pt x="2037144" y="150471"/>
                        </a:lnTo>
                        <a:lnTo>
                          <a:pt x="1909823" y="335666"/>
                        </a:lnTo>
                        <a:lnTo>
                          <a:pt x="1898248" y="509286"/>
                        </a:lnTo>
                        <a:lnTo>
                          <a:pt x="1967696" y="775504"/>
                        </a:lnTo>
                        <a:lnTo>
                          <a:pt x="1956121" y="937549"/>
                        </a:lnTo>
                        <a:lnTo>
                          <a:pt x="1840374" y="1030147"/>
                        </a:lnTo>
                        <a:lnTo>
                          <a:pt x="1724628" y="1064871"/>
                        </a:lnTo>
                        <a:lnTo>
                          <a:pt x="1388962" y="1076446"/>
                        </a:lnTo>
                        <a:lnTo>
                          <a:pt x="810228" y="1111170"/>
                        </a:lnTo>
                        <a:lnTo>
                          <a:pt x="706055" y="1145894"/>
                        </a:lnTo>
                        <a:lnTo>
                          <a:pt x="532435" y="1203767"/>
                        </a:lnTo>
                        <a:lnTo>
                          <a:pt x="451412" y="1388962"/>
                        </a:lnTo>
                        <a:lnTo>
                          <a:pt x="416688" y="1655180"/>
                        </a:lnTo>
                        <a:lnTo>
                          <a:pt x="416688" y="1967696"/>
                        </a:lnTo>
                        <a:lnTo>
                          <a:pt x="312516" y="2222339"/>
                        </a:lnTo>
                        <a:lnTo>
                          <a:pt x="138896" y="2419109"/>
                        </a:lnTo>
                        <a:lnTo>
                          <a:pt x="0" y="256958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758478-2EAC-D550-0C44-A3DF20B4A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231" y="1117212"/>
            <a:ext cx="894622" cy="442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EE28A3-FC72-B79E-4743-12759858E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6410" y="1484330"/>
            <a:ext cx="473447" cy="473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F61E97-15F8-65B6-17DC-F2C79B0A4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035" y="2656349"/>
            <a:ext cx="473447" cy="473447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5A7AC8-69C9-A634-91FF-9969016E0D3F}"/>
              </a:ext>
            </a:extLst>
          </p:cNvPr>
          <p:cNvSpPr/>
          <p:nvPr/>
        </p:nvSpPr>
        <p:spPr>
          <a:xfrm>
            <a:off x="10191698" y="1955837"/>
            <a:ext cx="1058192" cy="902446"/>
          </a:xfrm>
          <a:custGeom>
            <a:avLst/>
            <a:gdLst>
              <a:gd name="connsiteX0" fmla="*/ 0 w 1058192"/>
              <a:gd name="connsiteY0" fmla="*/ 902446 h 902446"/>
              <a:gd name="connsiteX1" fmla="*/ 340397 w 1058192"/>
              <a:gd name="connsiteY1" fmla="*/ 816498 h 902446"/>
              <a:gd name="connsiteX2" fmla="*/ 414396 w 1058192"/>
              <a:gd name="connsiteY2" fmla="*/ 811723 h 902446"/>
              <a:gd name="connsiteX3" fmla="*/ 665995 w 1058192"/>
              <a:gd name="connsiteY3" fmla="*/ 721001 h 902446"/>
              <a:gd name="connsiteX4" fmla="*/ 776994 w 1058192"/>
              <a:gd name="connsiteY4" fmla="*/ 639829 h 902446"/>
              <a:gd name="connsiteX5" fmla="*/ 828793 w 1058192"/>
              <a:gd name="connsiteY5" fmla="*/ 606405 h 902446"/>
              <a:gd name="connsiteX6" fmla="*/ 924992 w 1058192"/>
              <a:gd name="connsiteY6" fmla="*/ 477484 h 902446"/>
              <a:gd name="connsiteX7" fmla="*/ 924992 w 1058192"/>
              <a:gd name="connsiteY7" fmla="*/ 243516 h 902446"/>
              <a:gd name="connsiteX8" fmla="*/ 1058192 w 1058192"/>
              <a:gd name="connsiteY8" fmla="*/ 0 h 90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8192" h="902446" extrusionOk="0">
                <a:moveTo>
                  <a:pt x="0" y="902446"/>
                </a:moveTo>
                <a:cubicBezTo>
                  <a:pt x="65803" y="867161"/>
                  <a:pt x="247878" y="882173"/>
                  <a:pt x="340397" y="816498"/>
                </a:cubicBezTo>
                <a:cubicBezTo>
                  <a:pt x="369700" y="808476"/>
                  <a:pt x="384229" y="817538"/>
                  <a:pt x="414396" y="811723"/>
                </a:cubicBezTo>
                <a:cubicBezTo>
                  <a:pt x="501240" y="774941"/>
                  <a:pt x="593249" y="759170"/>
                  <a:pt x="665995" y="721001"/>
                </a:cubicBezTo>
                <a:cubicBezTo>
                  <a:pt x="690931" y="685761"/>
                  <a:pt x="759076" y="672673"/>
                  <a:pt x="776994" y="639829"/>
                </a:cubicBezTo>
                <a:cubicBezTo>
                  <a:pt x="787067" y="626930"/>
                  <a:pt x="804220" y="623350"/>
                  <a:pt x="828793" y="606405"/>
                </a:cubicBezTo>
                <a:cubicBezTo>
                  <a:pt x="868511" y="551382"/>
                  <a:pt x="901150" y="529753"/>
                  <a:pt x="924992" y="477484"/>
                </a:cubicBezTo>
                <a:cubicBezTo>
                  <a:pt x="909697" y="368857"/>
                  <a:pt x="926792" y="298076"/>
                  <a:pt x="924992" y="243516"/>
                </a:cubicBezTo>
                <a:cubicBezTo>
                  <a:pt x="961167" y="123359"/>
                  <a:pt x="1046145" y="58864"/>
                  <a:pt x="1058192" y="0"/>
                </a:cubicBezTo>
              </a:path>
            </a:pathLst>
          </a:custGeom>
          <a:noFill/>
          <a:ln w="38100">
            <a:solidFill>
              <a:schemeClr val="accent2"/>
            </a:solidFill>
            <a:prstDash val="dash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807644373">
                  <a:custGeom>
                    <a:avLst/>
                    <a:gdLst>
                      <a:gd name="connsiteX0" fmla="*/ 0 w 1655180"/>
                      <a:gd name="connsiteY0" fmla="*/ 2187615 h 2187615"/>
                      <a:gd name="connsiteX1" fmla="*/ 532435 w 1655180"/>
                      <a:gd name="connsiteY1" fmla="*/ 1979270 h 2187615"/>
                      <a:gd name="connsiteX2" fmla="*/ 648182 w 1655180"/>
                      <a:gd name="connsiteY2" fmla="*/ 1967696 h 2187615"/>
                      <a:gd name="connsiteX3" fmla="*/ 1041722 w 1655180"/>
                      <a:gd name="connsiteY3" fmla="*/ 1747777 h 2187615"/>
                      <a:gd name="connsiteX4" fmla="*/ 1215342 w 1655180"/>
                      <a:gd name="connsiteY4" fmla="*/ 1551007 h 2187615"/>
                      <a:gd name="connsiteX5" fmla="*/ 1296365 w 1655180"/>
                      <a:gd name="connsiteY5" fmla="*/ 1469984 h 2187615"/>
                      <a:gd name="connsiteX6" fmla="*/ 1446835 w 1655180"/>
                      <a:gd name="connsiteY6" fmla="*/ 1157468 h 2187615"/>
                      <a:gd name="connsiteX7" fmla="*/ 1446835 w 1655180"/>
                      <a:gd name="connsiteY7" fmla="*/ 590308 h 2187615"/>
                      <a:gd name="connsiteX8" fmla="*/ 1655180 w 1655180"/>
                      <a:gd name="connsiteY8" fmla="*/ 0 h 2187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55180" h="2187615">
                        <a:moveTo>
                          <a:pt x="0" y="2187615"/>
                        </a:moveTo>
                        <a:lnTo>
                          <a:pt x="532435" y="1979270"/>
                        </a:lnTo>
                        <a:lnTo>
                          <a:pt x="648182" y="1967696"/>
                        </a:lnTo>
                        <a:lnTo>
                          <a:pt x="1041722" y="1747777"/>
                        </a:lnTo>
                        <a:lnTo>
                          <a:pt x="1215342" y="1551007"/>
                        </a:lnTo>
                        <a:lnTo>
                          <a:pt x="1296365" y="1469984"/>
                        </a:lnTo>
                        <a:lnTo>
                          <a:pt x="1446835" y="1157468"/>
                        </a:lnTo>
                        <a:lnTo>
                          <a:pt x="1446835" y="590308"/>
                        </a:lnTo>
                        <a:lnTo>
                          <a:pt x="1655180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43612DD-395C-A1BF-4301-F1FB9681E9A4}"/>
              </a:ext>
            </a:extLst>
          </p:cNvPr>
          <p:cNvSpPr/>
          <p:nvPr/>
        </p:nvSpPr>
        <p:spPr>
          <a:xfrm>
            <a:off x="10215571" y="1424145"/>
            <a:ext cx="648186" cy="310357"/>
          </a:xfrm>
          <a:custGeom>
            <a:avLst/>
            <a:gdLst>
              <a:gd name="connsiteX0" fmla="*/ 648186 w 648186"/>
              <a:gd name="connsiteY0" fmla="*/ 310357 h 310357"/>
              <a:gd name="connsiteX1" fmla="*/ 249301 w 648186"/>
              <a:gd name="connsiteY1" fmla="*/ 225714 h 310357"/>
              <a:gd name="connsiteX2" fmla="*/ 0 w 648186"/>
              <a:gd name="connsiteY2" fmla="*/ 0 h 31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186" h="310357" extrusionOk="0">
                <a:moveTo>
                  <a:pt x="648186" y="310357"/>
                </a:moveTo>
                <a:cubicBezTo>
                  <a:pt x="512951" y="300637"/>
                  <a:pt x="367783" y="210982"/>
                  <a:pt x="249301" y="225714"/>
                </a:cubicBezTo>
                <a:cubicBezTo>
                  <a:pt x="116625" y="159550"/>
                  <a:pt x="101298" y="51982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  <a:prstDash val="dash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02630283">
                  <a:custGeom>
                    <a:avLst/>
                    <a:gdLst>
                      <a:gd name="connsiteX0" fmla="*/ 601883 w 601883"/>
                      <a:gd name="connsiteY0" fmla="*/ 254643 h 254643"/>
                      <a:gd name="connsiteX1" fmla="*/ 231493 w 601883"/>
                      <a:gd name="connsiteY1" fmla="*/ 185195 h 254643"/>
                      <a:gd name="connsiteX2" fmla="*/ 0 w 601883"/>
                      <a:gd name="connsiteY2" fmla="*/ 0 h 254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01883" h="254643">
                        <a:moveTo>
                          <a:pt x="601883" y="254643"/>
                        </a:moveTo>
                        <a:lnTo>
                          <a:pt x="231493" y="185195"/>
                        </a:lnTo>
                        <a:lnTo>
                          <a:pt x="0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81BBEE-6885-5925-5688-5DD6ADEED5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105" y1="25980" x2="53105" y2="25980"/>
                        <a14:foregroundMark x1="42157" y1="66830" x2="42157" y2="66830"/>
                      </a14:backgroundRemoval>
                    </a14:imgEffect>
                  </a14:imgLayer>
                </a14:imgProps>
              </a:ext>
            </a:extLst>
          </a:blip>
          <a:srcRect l="30634" t="19287" r="31270" b="16294"/>
          <a:stretch/>
        </p:blipFill>
        <p:spPr>
          <a:xfrm rot="18760098">
            <a:off x="6577836" y="1714949"/>
            <a:ext cx="320748" cy="5423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AB6BE3-0A10-669D-292C-CEC91AFB8E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105" y1="25980" x2="53105" y2="25980"/>
                        <a14:foregroundMark x1="42157" y1="66830" x2="42157" y2="66830"/>
                      </a14:backgroundRemoval>
                    </a14:imgEffect>
                  </a14:imgLayer>
                </a14:imgProps>
              </a:ext>
            </a:extLst>
          </a:blip>
          <a:srcRect l="30634" t="19287" r="31270" b="16294"/>
          <a:stretch/>
        </p:blipFill>
        <p:spPr>
          <a:xfrm rot="20462462">
            <a:off x="9149111" y="2501135"/>
            <a:ext cx="277495" cy="4692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FF8A25-DACC-ACC6-1713-D16FE74018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105" y1="25980" x2="53105" y2="25980"/>
                        <a14:foregroundMark x1="42157" y1="66830" x2="42157" y2="66830"/>
                      </a14:backgroundRemoval>
                    </a14:imgEffect>
                  </a14:imgLayer>
                </a14:imgProps>
              </a:ext>
            </a:extLst>
          </a:blip>
          <a:srcRect l="30634" t="19287" r="31270" b="16294"/>
          <a:stretch/>
        </p:blipFill>
        <p:spPr>
          <a:xfrm rot="1385104" flipH="1">
            <a:off x="10523648" y="1229584"/>
            <a:ext cx="258784" cy="467671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896F479-FD62-894B-5073-0D01282DBEE6}"/>
              </a:ext>
            </a:extLst>
          </p:cNvPr>
          <p:cNvSpPr/>
          <p:nvPr/>
        </p:nvSpPr>
        <p:spPr>
          <a:xfrm>
            <a:off x="9066274" y="2858282"/>
            <a:ext cx="564441" cy="198250"/>
          </a:xfrm>
          <a:custGeom>
            <a:avLst/>
            <a:gdLst>
              <a:gd name="connsiteX0" fmla="*/ 0 w 564441"/>
              <a:gd name="connsiteY0" fmla="*/ 198250 h 198250"/>
              <a:gd name="connsiteX1" fmla="*/ 423330 w 564441"/>
              <a:gd name="connsiteY1" fmla="*/ 85607 h 198250"/>
              <a:gd name="connsiteX2" fmla="*/ 564441 w 564441"/>
              <a:gd name="connsiteY2" fmla="*/ 0 h 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41" h="198250" extrusionOk="0">
                <a:moveTo>
                  <a:pt x="0" y="198250"/>
                </a:moveTo>
                <a:cubicBezTo>
                  <a:pt x="114499" y="166749"/>
                  <a:pt x="291109" y="130920"/>
                  <a:pt x="423330" y="85607"/>
                </a:cubicBezTo>
                <a:cubicBezTo>
                  <a:pt x="492152" y="42586"/>
                  <a:pt x="518112" y="35576"/>
                  <a:pt x="564441" y="0"/>
                </a:cubicBezTo>
              </a:path>
            </a:pathLst>
          </a:custGeom>
          <a:noFill/>
          <a:ln w="38100">
            <a:solidFill>
              <a:schemeClr val="accent2"/>
            </a:solidFill>
            <a:prstDash val="dash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144545762">
                  <a:custGeom>
                    <a:avLst/>
                    <a:gdLst>
                      <a:gd name="connsiteX0" fmla="*/ 0 w 707136"/>
                      <a:gd name="connsiteY0" fmla="*/ 268224 h 268224"/>
                      <a:gd name="connsiteX1" fmla="*/ 530352 w 707136"/>
                      <a:gd name="connsiteY1" fmla="*/ 115824 h 268224"/>
                      <a:gd name="connsiteX2" fmla="*/ 707136 w 707136"/>
                      <a:gd name="connsiteY2" fmla="*/ 0 h 268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07136" h="268224">
                        <a:moveTo>
                          <a:pt x="0" y="268224"/>
                        </a:moveTo>
                        <a:lnTo>
                          <a:pt x="530352" y="115824"/>
                        </a:lnTo>
                        <a:lnTo>
                          <a:pt x="70713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8B13B9-CF62-7B96-2B9C-2DB32351318C}"/>
              </a:ext>
            </a:extLst>
          </p:cNvPr>
          <p:cNvSpPr txBox="1"/>
          <p:nvPr/>
        </p:nvSpPr>
        <p:spPr>
          <a:xfrm>
            <a:off x="6846045" y="2766817"/>
            <a:ext cx="156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Walking</a:t>
            </a:r>
            <a:endParaRPr lang="en-GB" sz="2000" b="1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B2FE7B-3960-15D4-50C4-C878223CBD3D}"/>
              </a:ext>
            </a:extLst>
          </p:cNvPr>
          <p:cNvSpPr txBox="1"/>
          <p:nvPr/>
        </p:nvSpPr>
        <p:spPr>
          <a:xfrm>
            <a:off x="10179752" y="2766816"/>
            <a:ext cx="1413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Transfer</a:t>
            </a:r>
            <a:endParaRPr lang="en-GB" sz="2000" b="1" dirty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B6FE3-6001-88AF-993A-EB62E3ABBD4D}"/>
              </a:ext>
            </a:extLst>
          </p:cNvPr>
          <p:cNvSpPr txBox="1"/>
          <p:nvPr/>
        </p:nvSpPr>
        <p:spPr>
          <a:xfrm>
            <a:off x="732097" y="1298489"/>
            <a:ext cx="4731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YouBike</a:t>
            </a:r>
            <a:endParaRPr lang="en-US" altLang="zh-TW" sz="2800" b="1" u="sng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  <a:ea typeface="Taipei Sans TC Beta" pitchFamily="2" charset="-12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03556A-CDE2-4F95-D7F7-0B149AC79D1B}"/>
              </a:ext>
            </a:extLst>
          </p:cNvPr>
          <p:cNvSpPr txBox="1"/>
          <p:nvPr/>
        </p:nvSpPr>
        <p:spPr>
          <a:xfrm>
            <a:off x="732096" y="1957854"/>
            <a:ext cx="59662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First-mile-and-last-mile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Enhance public transport accessibility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Transfer between modes</a:t>
            </a:r>
            <a:endParaRPr lang="en-US" altLang="zh-TW" sz="24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  <a:ea typeface="Taipei Sans TC Beta" pitchFamily="2" charset="-12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F78779-C71A-386A-1731-0B0CCDBF9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2383" l="10000" r="90000">
                        <a14:foregroundMark x1="41087" y1="29102" x2="41087" y2="29102"/>
                        <a14:foregroundMark x1="52500" y1="21875" x2="52500" y2="21875"/>
                        <a14:foregroundMark x1="50652" y1="2539" x2="54348" y2="12695"/>
                        <a14:foregroundMark x1="50543" y1="3516" x2="43370" y2="6836"/>
                        <a14:foregroundMark x1="43370" y1="6836" x2="39022" y2="14648"/>
                        <a14:foregroundMark x1="39022" y1="14648" x2="38804" y2="18164"/>
                        <a14:foregroundMark x1="38913" y1="18750" x2="39565" y2="43359"/>
                        <a14:foregroundMark x1="39565" y1="43359" x2="43696" y2="58203"/>
                        <a14:foregroundMark x1="43696" y1="58203" x2="51413" y2="54297"/>
                        <a14:foregroundMark x1="51413" y1="54297" x2="61413" y2="26367"/>
                        <a14:foregroundMark x1="61413" y1="26367" x2="59348" y2="13867"/>
                        <a14:foregroundMark x1="59348" y1="13867" x2="57065" y2="10352"/>
                        <a14:foregroundMark x1="49457" y1="28711" x2="49457" y2="28711"/>
                        <a14:foregroundMark x1="50326" y1="21875" x2="49674" y2="25977"/>
                        <a14:foregroundMark x1="36957" y1="73633" x2="30326" y2="77734"/>
                        <a14:foregroundMark x1="30326" y1="77734" x2="25870" y2="86328"/>
                        <a14:foregroundMark x1="25870" y1="86328" x2="25978" y2="86523"/>
                        <a14:foregroundMark x1="28370" y1="88672" x2="51413" y2="92578"/>
                        <a14:foregroundMark x1="62717" y1="91992" x2="66304" y2="90820"/>
                        <a14:foregroundMark x1="49565" y1="586" x2="50109" y2="977"/>
                        <a14:foregroundMark x1="50109" y1="391" x2="50000" y2="391"/>
                        <a14:foregroundMark x1="50000" y1="0" x2="50000" y2="0"/>
                        <a14:foregroundMark x1="50000" y1="0" x2="50000" y2="0"/>
                        <a14:foregroundMark x1="49348" y1="391" x2="49348" y2="391"/>
                        <a14:foregroundMark x1="48587" y1="391" x2="50543" y2="195"/>
                        <a14:foregroundMark x1="50652" y1="391" x2="50652" y2="391"/>
                        <a14:foregroundMark x1="49674" y1="2734" x2="49674" y2="2539"/>
                        <a14:foregroundMark x1="49022" y1="1563" x2="49130" y2="1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8605" y="2575625"/>
            <a:ext cx="1046784" cy="582558"/>
          </a:xfrm>
          <a:prstGeom prst="rect">
            <a:avLst/>
          </a:prstGeom>
        </p:spPr>
      </p:pic>
      <p:sp>
        <p:nvSpPr>
          <p:cNvPr id="2" name="文字方塊 3">
            <a:extLst>
              <a:ext uri="{FF2B5EF4-FFF2-40B4-BE49-F238E27FC236}">
                <a16:creationId xmlns:a16="http://schemas.microsoft.com/office/drawing/2014/main" id="{E1C3EDA0-F1A3-BDB8-5705-BEF8D21D0D17}"/>
              </a:ext>
            </a:extLst>
          </p:cNvPr>
          <p:cNvSpPr txBox="1"/>
          <p:nvPr/>
        </p:nvSpPr>
        <p:spPr>
          <a:xfrm>
            <a:off x="0" y="305294"/>
            <a:ext cx="407836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Shared-bike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705740-4CAB-0908-3FF3-10B77A23928B}"/>
              </a:ext>
            </a:extLst>
          </p:cNvPr>
          <p:cNvSpPr txBox="1"/>
          <p:nvPr/>
        </p:nvSpPr>
        <p:spPr>
          <a:xfrm>
            <a:off x="4375091" y="305294"/>
            <a:ext cx="7664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defRPr>
            </a:lvl1pPr>
          </a:lstStyle>
          <a:p>
            <a:pPr algn="l"/>
            <a:r>
              <a:rPr lang="en-US" altLang="zh-TW" sz="1400" b="0" dirty="0">
                <a:hlinkClick r:id="rId11"/>
              </a:rPr>
              <a:t>Yen, B. T., Mulley, C., &amp; Yeh, C. J. (2023). How public shared bike can assist first and last mile accessibility: A case study of the MRT system in Taipei City, Taiwan. Journal of Transport Geography, 108, 103569.</a:t>
            </a:r>
            <a:endParaRPr lang="en-GB" sz="1400" b="0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1089A93-0136-D4F5-6D15-F8948031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17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3">
            <a:extLst>
              <a:ext uri="{FF2B5EF4-FFF2-40B4-BE49-F238E27FC236}">
                <a16:creationId xmlns:a16="http://schemas.microsoft.com/office/drawing/2014/main" id="{7CE0A0F7-4960-D034-5842-4AC5B818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0"/>
          <a:stretch/>
        </p:blipFill>
        <p:spPr>
          <a:xfrm>
            <a:off x="7365840" y="1075356"/>
            <a:ext cx="4826160" cy="59639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99D198B-F0E9-A31E-E5BA-25A073595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00" y="1075356"/>
            <a:ext cx="5259520" cy="5963920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504EE1BD-DCFA-6944-3368-4E405CA016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/>
          <a:stretch/>
        </p:blipFill>
        <p:spPr>
          <a:xfrm>
            <a:off x="0" y="1075356"/>
            <a:ext cx="5066480" cy="596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F89BE3-4876-F9B1-20B8-79555EC39013}"/>
              </a:ext>
            </a:extLst>
          </p:cNvPr>
          <p:cNvSpPr txBox="1"/>
          <p:nvPr/>
        </p:nvSpPr>
        <p:spPr>
          <a:xfrm>
            <a:off x="4114767" y="828514"/>
            <a:ext cx="4731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Example: </a:t>
            </a:r>
            <a:r>
              <a:rPr lang="zh-TW" altLang="en-US" sz="2800" b="1" u="sng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中正 </a:t>
            </a:r>
            <a:r>
              <a:rPr lang="en-US" altLang="zh-TW" sz="2800" b="1" u="sng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District, Taipei</a:t>
            </a:r>
            <a:endParaRPr lang="zh-TW" altLang="en-US" sz="2800" b="1" u="sng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  <a:ea typeface="Taipei Sans TC Beta" pitchFamily="2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31172-A761-8DC0-B9D1-3C58B550BE62}"/>
              </a:ext>
            </a:extLst>
          </p:cNvPr>
          <p:cNvSpPr txBox="1"/>
          <p:nvPr/>
        </p:nvSpPr>
        <p:spPr>
          <a:xfrm>
            <a:off x="4362664" y="377053"/>
            <a:ext cx="76269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w Cen MT" panose="020B0602020104020603" pitchFamily="34" charset="0"/>
                <a:ea typeface="Taipei Sans TC Beta" pitchFamily="2" charset="-120"/>
                <a:hlinkClick r:id="rId6"/>
              </a:rPr>
              <a:t>https://chiajung-yeh.github.io/R-Code-Sharing/Sidewalk_Score/</a:t>
            </a:r>
            <a:r>
              <a:rPr lang="zh-TW" altLang="en-US" sz="1600" dirty="0">
                <a:latin typeface="Tw Cen MT" panose="020B0602020104020603" pitchFamily="34" charset="0"/>
                <a:ea typeface="Taipei Sans TC Beta" pitchFamily="2" charset="-120"/>
                <a:hlinkClick r:id="rId6"/>
              </a:rPr>
              <a:t>中正區人行道地圖</a:t>
            </a:r>
            <a:r>
              <a:rPr lang="en-US" altLang="zh-TW" sz="1600" dirty="0">
                <a:latin typeface="Tw Cen MT" panose="020B0602020104020603" pitchFamily="34" charset="0"/>
                <a:ea typeface="Taipei Sans TC Beta" pitchFamily="2" charset="-120"/>
                <a:hlinkClick r:id="rId6"/>
              </a:rPr>
              <a:t>.</a:t>
            </a:r>
            <a:r>
              <a:rPr lang="en-GB" sz="1600" dirty="0">
                <a:latin typeface="Tw Cen MT" panose="020B0602020104020603" pitchFamily="34" charset="0"/>
                <a:ea typeface="Taipei Sans TC Beta" pitchFamily="2" charset="-120"/>
                <a:hlinkClick r:id="rId6"/>
              </a:rPr>
              <a:t>html</a:t>
            </a:r>
            <a:endParaRPr lang="en-GB" sz="1600" dirty="0">
              <a:latin typeface="Tw Cen MT" panose="020B0602020104020603" pitchFamily="34" charset="0"/>
              <a:ea typeface="Taipei Sans TC Beta" pitchFamily="2" charset="-120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4947AB42-4DCF-6666-D515-571CD8C7EEE3}"/>
              </a:ext>
            </a:extLst>
          </p:cNvPr>
          <p:cNvSpPr txBox="1"/>
          <p:nvPr/>
        </p:nvSpPr>
        <p:spPr>
          <a:xfrm>
            <a:off x="0" y="305294"/>
            <a:ext cx="3696846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Pedestrian Scoring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445F742-2BFC-0EAB-C45E-9B7F8B57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86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5">
            <a:extLst>
              <a:ext uri="{FF2B5EF4-FFF2-40B4-BE49-F238E27FC236}">
                <a16:creationId xmlns:a16="http://schemas.microsoft.com/office/drawing/2014/main" id="{84230827-5C77-D969-E4EB-49FACB6F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75" y="828514"/>
            <a:ext cx="4426593" cy="2475053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7">
            <a:extLst>
              <a:ext uri="{FF2B5EF4-FFF2-40B4-BE49-F238E27FC236}">
                <a16:creationId xmlns:a16="http://schemas.microsoft.com/office/drawing/2014/main" id="{C4B1B4E0-1A2F-BC1B-88D6-87817CB7C025}"/>
              </a:ext>
            </a:extLst>
          </p:cNvPr>
          <p:cNvSpPr txBox="1"/>
          <p:nvPr/>
        </p:nvSpPr>
        <p:spPr>
          <a:xfrm>
            <a:off x="1913036" y="1428603"/>
            <a:ext cx="5648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w Cen MT" panose="020B0602020104020603" pitchFamily="34" charset="0"/>
                <a:ea typeface="Taipei Sans TC Beta" pitchFamily="2" charset="-120"/>
              </a:rPr>
              <a:t>Match</a:t>
            </a:r>
            <a:r>
              <a:rPr lang="zh-TW" altLang="en-US" sz="2400" b="1" dirty="0">
                <a:latin typeface="Tw Cen MT" panose="020B0602020104020603" pitchFamily="34" charset="0"/>
                <a:ea typeface="Taipei Sans TC Beta" pitchFamily="2" charset="-120"/>
              </a:rPr>
              <a:t> </a:t>
            </a:r>
            <a:r>
              <a:rPr lang="en-US" altLang="zh-TW" sz="2400" b="1" dirty="0">
                <a:solidFill>
                  <a:srgbClr val="548235"/>
                </a:solidFill>
                <a:latin typeface="Tw Cen MT" panose="020B0602020104020603" pitchFamily="34" charset="0"/>
                <a:ea typeface="Taipei Sans TC Beta" pitchFamily="2" charset="-120"/>
              </a:rPr>
              <a:t>cellular data</a:t>
            </a:r>
            <a:r>
              <a:rPr lang="zh-TW" altLang="en-US" sz="2400" b="1" dirty="0">
                <a:solidFill>
                  <a:srgbClr val="548235"/>
                </a:solidFill>
                <a:latin typeface="Tw Cen MT" panose="020B0602020104020603" pitchFamily="34" charset="0"/>
                <a:ea typeface="Taipei Sans TC Beta" pitchFamily="2" charset="-120"/>
              </a:rPr>
              <a:t> </a:t>
            </a:r>
            <a:r>
              <a:rPr lang="en-US" altLang="zh-TW" sz="2400" b="1" dirty="0">
                <a:latin typeface="Tw Cen MT" panose="020B0602020104020603" pitchFamily="34" charset="0"/>
                <a:ea typeface="Taipei Sans TC Beta" pitchFamily="2" charset="-120"/>
              </a:rPr>
              <a:t>to</a:t>
            </a:r>
            <a:r>
              <a:rPr lang="zh-TW" altLang="en-US" sz="2400" b="1" dirty="0">
                <a:latin typeface="Tw Cen MT" panose="020B0602020104020603" pitchFamily="34" charset="0"/>
                <a:ea typeface="Taipei Sans TC Beta" pitchFamily="2" charset="-120"/>
              </a:rPr>
              <a:t> </a:t>
            </a:r>
            <a:r>
              <a:rPr lang="en-US" altLang="zh-TW" sz="2400" b="1" dirty="0">
                <a:solidFill>
                  <a:srgbClr val="2F5597"/>
                </a:solidFill>
                <a:latin typeface="Tw Cen MT" panose="020B0602020104020603" pitchFamily="34" charset="0"/>
                <a:ea typeface="Taipei Sans TC Beta" pitchFamily="2" charset="-120"/>
              </a:rPr>
              <a:t>network</a:t>
            </a:r>
            <a:endParaRPr lang="zh-TW" altLang="en-US" sz="2400" b="1" dirty="0">
              <a:solidFill>
                <a:srgbClr val="2F5597"/>
              </a:solidFill>
              <a:latin typeface="Tw Cen MT" panose="020B0602020104020603" pitchFamily="34" charset="0"/>
              <a:ea typeface="Taipei Sans TC Beta" pitchFamily="2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ED3CB-1E8D-A08F-2DC6-459E464914C8}"/>
              </a:ext>
            </a:extLst>
          </p:cNvPr>
          <p:cNvSpPr txBox="1"/>
          <p:nvPr/>
        </p:nvSpPr>
        <p:spPr>
          <a:xfrm>
            <a:off x="732097" y="960087"/>
            <a:ext cx="4731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Map Matching</a:t>
            </a:r>
            <a:endParaRPr lang="zh-TW" altLang="en-US" sz="2800" b="1" u="sng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  <a:ea typeface="Taipei Sans TC Beta" pitchFamily="2" charset="-120"/>
            </a:endParaRPr>
          </a:p>
        </p:txBody>
      </p:sp>
      <p:pic>
        <p:nvPicPr>
          <p:cNvPr id="39" name="圖片 5">
            <a:extLst>
              <a:ext uri="{FF2B5EF4-FFF2-40B4-BE49-F238E27FC236}">
                <a16:creationId xmlns:a16="http://schemas.microsoft.com/office/drawing/2014/main" id="{E89042B2-4862-D437-E5FB-361BECD03D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51" y="1659884"/>
            <a:ext cx="6063876" cy="3704591"/>
          </a:xfrm>
          <a:prstGeom prst="rect">
            <a:avLst/>
          </a:prstGeom>
          <a:noFill/>
        </p:spPr>
      </p:pic>
      <p:pic>
        <p:nvPicPr>
          <p:cNvPr id="3" name="圖片 3">
            <a:extLst>
              <a:ext uri="{FF2B5EF4-FFF2-40B4-BE49-F238E27FC236}">
                <a16:creationId xmlns:a16="http://schemas.microsoft.com/office/drawing/2014/main" id="{D059722A-EAEC-6FA0-A2FE-F83BA4634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524" y="3489988"/>
            <a:ext cx="3914172" cy="323148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E50DD66F-480E-61A6-FE80-AB0676397160}"/>
              </a:ext>
            </a:extLst>
          </p:cNvPr>
          <p:cNvSpPr txBox="1"/>
          <p:nvPr/>
        </p:nvSpPr>
        <p:spPr>
          <a:xfrm>
            <a:off x="0" y="305294"/>
            <a:ext cx="4265911" cy="523220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Cellular 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79B62-11B8-72E5-2A41-1E6D088F7712}"/>
              </a:ext>
            </a:extLst>
          </p:cNvPr>
          <p:cNvSpPr txBox="1"/>
          <p:nvPr/>
        </p:nvSpPr>
        <p:spPr>
          <a:xfrm>
            <a:off x="732097" y="5595756"/>
            <a:ext cx="4731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Taipei Sans TC Beta" pitchFamily="2" charset="-120"/>
              </a:rPr>
              <a:t>Mode Detection</a:t>
            </a:r>
            <a:endParaRPr lang="zh-TW" altLang="en-US" sz="2800" b="1" u="sng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  <a:ea typeface="Taipei Sans TC Beta" pitchFamily="2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5B3069F-FDDF-C597-8721-42E9746EBAF7}"/>
              </a:ext>
            </a:extLst>
          </p:cNvPr>
          <p:cNvSpPr txBox="1"/>
          <p:nvPr/>
        </p:nvSpPr>
        <p:spPr>
          <a:xfrm>
            <a:off x="500925" y="6119424"/>
            <a:ext cx="6825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w Cen MT" panose="020B0602020104020603" pitchFamily="34" charset="0"/>
                <a:ea typeface="Taipei Sans TC Beta" pitchFamily="2" charset="-120"/>
              </a:rPr>
              <a:t>Identify the mode used based on spatial features.</a:t>
            </a:r>
            <a:endParaRPr lang="zh-TW" altLang="en-US" sz="2400" b="1" dirty="0">
              <a:solidFill>
                <a:srgbClr val="2F5597"/>
              </a:solidFill>
              <a:latin typeface="Tw Cen MT" panose="020B0602020104020603" pitchFamily="34" charset="0"/>
              <a:ea typeface="Taipei Sans TC Beta" pitchFamily="2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52119-5A56-EAC9-AFC6-3315B47B329B}"/>
              </a:ext>
            </a:extLst>
          </p:cNvPr>
          <p:cNvSpPr txBox="1"/>
          <p:nvPr/>
        </p:nvSpPr>
        <p:spPr>
          <a:xfrm>
            <a:off x="4451284" y="276911"/>
            <a:ext cx="7302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葉家榮、邱裕鈞（2025）。建構以信令旅運曝光量與事故風險地圖為基礎之駕駛風險評估。運輸學刊，37(2)，97-135。</a:t>
            </a:r>
            <a:endParaRPr lang="en-GB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CFF4B2-7A7A-811D-D956-5E34681C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627" y="6356349"/>
            <a:ext cx="2743200" cy="365125"/>
          </a:xfrm>
        </p:spPr>
        <p:txBody>
          <a:bodyPr/>
          <a:lstStyle/>
          <a:p>
            <a:fld id="{F159B62C-7353-40DF-ABCF-B1763DAE98EF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4262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eaa60e1c-8125-4157-900f-691a9bdb4e99"/>
  <p:tag name="SLIDO_EVENT_SECTION_UUID" val="0e04b876-84a2-42e6-9fd0-d81565972eed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3597</TotalTime>
  <Words>607</Words>
  <Application>Microsoft Office PowerPoint</Application>
  <PresentationFormat>Widescreen</PresentationFormat>
  <Paragraphs>109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Georgia</vt:lpstr>
      <vt:lpstr>Tw Cen MT</vt:lpstr>
      <vt:lpstr>Calibri Light</vt:lpstr>
      <vt:lpstr>Wingdings</vt:lpstr>
      <vt:lpstr>Times New Roman</vt:lpstr>
      <vt:lpstr>Calibri</vt:lpstr>
      <vt:lpstr>Arial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Chia-jung Yeh</cp:lastModifiedBy>
  <cp:revision>1375</cp:revision>
  <dcterms:created xsi:type="dcterms:W3CDTF">2022-09-28T19:30:47Z</dcterms:created>
  <dcterms:modified xsi:type="dcterms:W3CDTF">2025-10-26T02:26:43Z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